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6" r:id="rId3"/>
    <p:sldId id="261" r:id="rId4"/>
    <p:sldId id="262" r:id="rId5"/>
    <p:sldId id="263" r:id="rId6"/>
    <p:sldId id="260" r:id="rId7"/>
    <p:sldId id="264" r:id="rId8"/>
    <p:sldId id="265" r:id="rId9"/>
    <p:sldId id="266" r:id="rId10"/>
    <p:sldId id="267" r:id="rId11"/>
    <p:sldId id="259" r:id="rId12"/>
    <p:sldId id="268" r:id="rId13"/>
    <p:sldId id="270" r:id="rId14"/>
    <p:sldId id="269" r:id="rId15"/>
    <p:sldId id="271" r:id="rId16"/>
    <p:sldId id="272" r:id="rId17"/>
    <p:sldId id="258" r:id="rId18"/>
    <p:sldId id="274" r:id="rId19"/>
    <p:sldId id="275" r:id="rId20"/>
    <p:sldId id="273" r:id="rId21"/>
    <p:sldId id="276" r:id="rId22"/>
    <p:sldId id="277" r:id="rId23"/>
    <p:sldId id="27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80" autoAdjust="0"/>
    <p:restoredTop sz="94679"/>
  </p:normalViewPr>
  <p:slideViewPr>
    <p:cSldViewPr snapToGrid="0">
      <p:cViewPr varScale="1">
        <p:scale>
          <a:sx n="216" d="100"/>
          <a:sy n="216" d="100"/>
        </p:scale>
        <p:origin x="1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EB71E5-BDB7-5E48-A6E2-1221819466BB}" type="datetimeFigureOut">
              <a:rPr kumimoji="1" lang="zh-CN" altLang="en-US" smtClean="0"/>
              <a:t>2022/11/21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6EA46-84D4-984F-89DF-D98B66EDA070}" type="slidenum">
              <a:rPr kumimoji="1" lang="zh-CN" altLang="en-US" smtClean="0"/>
              <a:t>‹#›</a:t>
            </a:fld>
            <a:endParaRPr kumimoji="1" lang="zh-CN" altLang="en-US"/>
          </a:p>
        </p:txBody>
      </p:sp>
    </p:spTree>
    <p:extLst>
      <p:ext uri="{BB962C8B-B14F-4D97-AF65-F5344CB8AC3E}">
        <p14:creationId xmlns:p14="http://schemas.microsoft.com/office/powerpoint/2010/main" val="251880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为什么我们要学习合成数据集和对应的学习率？因为我们这里假定已经合成好的数据集能够一步就训练得到满意的模型，所以需要学习得到合适的学习率</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如何验证合成样本性能达到了比较好的水平？就是</a:t>
            </a:r>
            <a:r>
              <a:rPr kumimoji="1" lang="en-US" altLang="zh-CN" dirty="0"/>
              <a:t>l(x, theta_1)</a:t>
            </a:r>
            <a:r>
              <a:rPr kumimoji="1" lang="zh-CN" altLang="en-US" dirty="0"/>
              <a:t>比较小</a:t>
            </a:r>
          </a:p>
          <a:p>
            <a:endParaRPr kumimoji="1" lang="zh-CN" altLang="en-US" dirty="0"/>
          </a:p>
        </p:txBody>
      </p:sp>
      <p:sp>
        <p:nvSpPr>
          <p:cNvPr id="4" name="灯片编号占位符 3"/>
          <p:cNvSpPr>
            <a:spLocks noGrp="1"/>
          </p:cNvSpPr>
          <p:nvPr>
            <p:ph type="sldNum" sz="quarter" idx="5"/>
          </p:nvPr>
        </p:nvSpPr>
        <p:spPr/>
        <p:txBody>
          <a:bodyPr/>
          <a:lstStyle/>
          <a:p>
            <a:fld id="{7826EA46-84D4-984F-89DF-D98B66EDA070}" type="slidenum">
              <a:rPr kumimoji="1" lang="zh-CN" altLang="en-US" smtClean="0"/>
              <a:t>4</a:t>
            </a:fld>
            <a:endParaRPr kumimoji="1" lang="zh-CN" altLang="en-US"/>
          </a:p>
        </p:txBody>
      </p:sp>
    </p:spTree>
    <p:extLst>
      <p:ext uri="{BB962C8B-B14F-4D97-AF65-F5344CB8AC3E}">
        <p14:creationId xmlns:p14="http://schemas.microsoft.com/office/powerpoint/2010/main" val="70587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58F64-D13E-5E63-9B2B-E504244CB7C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C5ACEF-6856-4C4C-1BD0-D8180AB95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7F065-FBC6-115B-E628-8860847A82BC}"/>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0DF0F7C1-69DA-44E9-7FC5-FAE42C4777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5AC409-1D89-692F-56C5-32AB0261101D}"/>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00885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62C7F-0128-39D5-F04E-B95FC5FB9BA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CD5ACAC-68F2-88B1-3AA5-0D3BE44AA6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058F91-7ACB-1328-7A27-4887941C3060}"/>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47970375-514C-E148-0DD3-C8EEEE7D85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CD6B32-7FC9-F70B-689E-75B6F4C8FB04}"/>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4046015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A3CEF3-C0CA-A40B-15B0-01C104701A0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8A0BEB-07EA-F7AB-F289-9993CF3D9F7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6DC475-368B-F07D-B08C-1EE13E12F43C}"/>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88DB88ED-5E9C-3B20-86E3-08C5DDB9E8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70B3D2-E167-A154-F9CF-AAC8BAD347D5}"/>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1754649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EEE84-3881-BA81-2F45-7B7431A0B8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7E8FF0-805B-3673-C3BE-3B00542136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8A695A-9956-0B8C-CA8F-131F2C68F4AC}"/>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C348C99E-E787-C96E-82EF-E7F825332B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99CB34-3120-A93C-F30E-1034CC24DC43}"/>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996910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A5AF9-8287-3E6B-342B-217FA128CEA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0AC598-878F-4545-CADA-013A0A93D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CE6161F-0ABB-7FAC-2179-B2A5A88EC185}"/>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ACFEE4CF-28F5-8D36-9D11-0E908B9932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EA7C7C-9F24-4A1F-A85C-030F09690341}"/>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29841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D75DD-12B8-7B28-3D09-B62640F168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A08AAA-F61B-46C6-99FB-86453EF736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4A5F29-0C73-60A5-571D-20240EDE660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7904C1-197C-EC21-E84E-88A638D832E0}"/>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6" name="页脚占位符 5">
            <a:extLst>
              <a:ext uri="{FF2B5EF4-FFF2-40B4-BE49-F238E27FC236}">
                <a16:creationId xmlns:a16="http://schemas.microsoft.com/office/drawing/2014/main" id="{344F6ED5-BE3A-4F74-9C3F-9FE769E061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87A27E-F1DE-0F6C-0FB9-E4FA26A89727}"/>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743813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D10819-7817-BBD5-987A-6E065E886C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1D0252-ADDB-033D-5F38-EB9C54E420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CC86E46-96DC-1621-E20B-B05421F555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9C9DC40-FE07-5F77-8C7C-8C49EA86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31D55D4-4204-A06C-6813-C7A0100BDA4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9DFBFC-BE6A-D10D-8E37-59DCA4B06793}"/>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8" name="页脚占位符 7">
            <a:extLst>
              <a:ext uri="{FF2B5EF4-FFF2-40B4-BE49-F238E27FC236}">
                <a16:creationId xmlns:a16="http://schemas.microsoft.com/office/drawing/2014/main" id="{5D2B5E50-5D52-3433-0D12-C5E457C566B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08C1796-2343-CDF5-C377-D209FE769705}"/>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79894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9BEE0-07CC-0368-830B-B61951D249A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0D5433-59F8-F891-7CFB-3EE59AC477D7}"/>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4" name="页脚占位符 3">
            <a:extLst>
              <a:ext uri="{FF2B5EF4-FFF2-40B4-BE49-F238E27FC236}">
                <a16:creationId xmlns:a16="http://schemas.microsoft.com/office/drawing/2014/main" id="{D7725DAC-3C4F-A6B8-F7F0-8005CDFAF4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B188697-CEFF-355B-D9BA-C37053458004}"/>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67184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8120FF-4F9D-8570-2219-98A4FAF52DDC}"/>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3" name="页脚占位符 2">
            <a:extLst>
              <a:ext uri="{FF2B5EF4-FFF2-40B4-BE49-F238E27FC236}">
                <a16:creationId xmlns:a16="http://schemas.microsoft.com/office/drawing/2014/main" id="{29F9DC2B-0877-C6C3-B249-3BA5E5472F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6AC8BA-217A-E0EB-1665-79B97FA9278D}"/>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2880568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5DDA4-E2AF-5B04-F8AC-15C9D749FE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FEF4E24-CB3A-1431-563B-E8A534D6F4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01B67C-7C4A-A1E7-C442-399F6E910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12A695-9DE9-1373-5993-22009300EF88}"/>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6" name="页脚占位符 5">
            <a:extLst>
              <a:ext uri="{FF2B5EF4-FFF2-40B4-BE49-F238E27FC236}">
                <a16:creationId xmlns:a16="http://schemas.microsoft.com/office/drawing/2014/main" id="{48902902-D4F6-55F3-BA31-33642D4C6C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7445CB-C74C-1277-4456-0A115B04CECF}"/>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595753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C995D-CA7E-EF05-E1D5-D176B8A1522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0DFD17-7C20-E1FF-51E2-9C9655A629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1094F0-4051-7244-27D3-671088028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609B7C-8AC4-5C5C-670E-BBDD9813A02A}"/>
              </a:ext>
            </a:extLst>
          </p:cNvPr>
          <p:cNvSpPr>
            <a:spLocks noGrp="1"/>
          </p:cNvSpPr>
          <p:nvPr>
            <p:ph type="dt" sz="half" idx="10"/>
          </p:nvPr>
        </p:nvSpPr>
        <p:spPr/>
        <p:txBody>
          <a:bodyPr/>
          <a:lstStyle/>
          <a:p>
            <a:fld id="{5733E618-4590-4A4A-A5F5-08851464160A}" type="datetimeFigureOut">
              <a:rPr lang="zh-CN" altLang="en-US" smtClean="0"/>
              <a:t>2022/11/21</a:t>
            </a:fld>
            <a:endParaRPr lang="zh-CN" altLang="en-US"/>
          </a:p>
        </p:txBody>
      </p:sp>
      <p:sp>
        <p:nvSpPr>
          <p:cNvPr id="6" name="页脚占位符 5">
            <a:extLst>
              <a:ext uri="{FF2B5EF4-FFF2-40B4-BE49-F238E27FC236}">
                <a16:creationId xmlns:a16="http://schemas.microsoft.com/office/drawing/2014/main" id="{9E119FC1-1EC1-A1A8-2596-CE057A8434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F6162C-2ABD-1F7E-A563-3CE633A31A39}"/>
              </a:ext>
            </a:extLst>
          </p:cNvPr>
          <p:cNvSpPr>
            <a:spLocks noGrp="1"/>
          </p:cNvSpPr>
          <p:nvPr>
            <p:ph type="sldNum" sz="quarter" idx="12"/>
          </p:nvPr>
        </p:nvSpPr>
        <p:spPr/>
        <p:txBody>
          <a:body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90242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564F61-E6E0-C703-7790-2DFF84829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757DF4-958A-ACFD-7283-866EF78CF0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0DF117-BBEA-70A2-5671-0BEA92638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3E618-4590-4A4A-A5F5-08851464160A}" type="datetimeFigureOut">
              <a:rPr lang="zh-CN" altLang="en-US" smtClean="0"/>
              <a:t>2022/11/21</a:t>
            </a:fld>
            <a:endParaRPr lang="zh-CN" altLang="en-US"/>
          </a:p>
        </p:txBody>
      </p:sp>
      <p:sp>
        <p:nvSpPr>
          <p:cNvPr id="5" name="页脚占位符 4">
            <a:extLst>
              <a:ext uri="{FF2B5EF4-FFF2-40B4-BE49-F238E27FC236}">
                <a16:creationId xmlns:a16="http://schemas.microsoft.com/office/drawing/2014/main" id="{099E7958-97C0-0A1F-EC9D-72164D6E4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C80A258-01C2-8183-1E50-7085EE7E0C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653D6-6009-4EA1-B50A-4E1C0FB11F80}" type="slidenum">
              <a:rPr lang="zh-CN" altLang="en-US" smtClean="0"/>
              <a:t>‹#›</a:t>
            </a:fld>
            <a:endParaRPr lang="zh-CN" altLang="en-US"/>
          </a:p>
        </p:txBody>
      </p:sp>
    </p:spTree>
    <p:extLst>
      <p:ext uri="{BB962C8B-B14F-4D97-AF65-F5344CB8AC3E}">
        <p14:creationId xmlns:p14="http://schemas.microsoft.com/office/powerpoint/2010/main" val="3770928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815A8-4056-CF75-2C84-76DEF1B7C57B}"/>
              </a:ext>
            </a:extLst>
          </p:cNvPr>
          <p:cNvSpPr>
            <a:spLocks noGrp="1"/>
          </p:cNvSpPr>
          <p:nvPr>
            <p:ph type="ctrTitle"/>
          </p:nvPr>
        </p:nvSpPr>
        <p:spPr/>
        <p:txBody>
          <a:bodyPr/>
          <a:lstStyle/>
          <a:p>
            <a:r>
              <a:rPr lang="en-US" altLang="zh-CN" dirty="0"/>
              <a:t>Paper Sharing</a:t>
            </a:r>
            <a:endParaRPr lang="zh-CN" altLang="en-US" dirty="0"/>
          </a:p>
        </p:txBody>
      </p:sp>
      <p:sp>
        <p:nvSpPr>
          <p:cNvPr id="3" name="副标题 2">
            <a:extLst>
              <a:ext uri="{FF2B5EF4-FFF2-40B4-BE49-F238E27FC236}">
                <a16:creationId xmlns:a16="http://schemas.microsoft.com/office/drawing/2014/main" id="{F000C778-AA0F-7B1E-902C-DC16ED559EDA}"/>
              </a:ext>
            </a:extLst>
          </p:cNvPr>
          <p:cNvSpPr>
            <a:spLocks noGrp="1"/>
          </p:cNvSpPr>
          <p:nvPr>
            <p:ph type="subTitle" idx="1"/>
          </p:nvPr>
        </p:nvSpPr>
        <p:spPr/>
        <p:txBody>
          <a:bodyPr/>
          <a:lstStyle/>
          <a:p>
            <a:r>
              <a:rPr lang="zh-CN" altLang="en-US" dirty="0"/>
              <a:t>李卓</a:t>
            </a:r>
            <a:endParaRPr lang="en-US" altLang="zh-CN" dirty="0"/>
          </a:p>
          <a:p>
            <a:r>
              <a:rPr lang="en-US" altLang="zh-CN" dirty="0"/>
              <a:t>2022-11-23</a:t>
            </a:r>
            <a:endParaRPr lang="zh-CN" altLang="en-US" dirty="0"/>
          </a:p>
        </p:txBody>
      </p:sp>
    </p:spTree>
    <p:extLst>
      <p:ext uri="{BB962C8B-B14F-4D97-AF65-F5344CB8AC3E}">
        <p14:creationId xmlns:p14="http://schemas.microsoft.com/office/powerpoint/2010/main" val="3171351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E78E03-FCCC-28AF-7660-6C41A57178F3}"/>
              </a:ext>
            </a:extLst>
          </p:cNvPr>
          <p:cNvPicPr>
            <a:picLocks noChangeAspect="1"/>
          </p:cNvPicPr>
          <p:nvPr/>
        </p:nvPicPr>
        <p:blipFill>
          <a:blip r:embed="rId2"/>
          <a:stretch>
            <a:fillRect/>
          </a:stretch>
        </p:blipFill>
        <p:spPr>
          <a:xfrm>
            <a:off x="0" y="0"/>
            <a:ext cx="5443166" cy="1347717"/>
          </a:xfrm>
          <a:prstGeom prst="rect">
            <a:avLst/>
          </a:prstGeom>
        </p:spPr>
      </p:pic>
      <p:pic>
        <p:nvPicPr>
          <p:cNvPr id="3" name="图片 2">
            <a:extLst>
              <a:ext uri="{FF2B5EF4-FFF2-40B4-BE49-F238E27FC236}">
                <a16:creationId xmlns:a16="http://schemas.microsoft.com/office/drawing/2014/main" id="{9514119A-787F-6745-9ED9-BDE922601755}"/>
              </a:ext>
            </a:extLst>
          </p:cNvPr>
          <p:cNvPicPr>
            <a:picLocks noChangeAspect="1"/>
          </p:cNvPicPr>
          <p:nvPr/>
        </p:nvPicPr>
        <p:blipFill>
          <a:blip r:embed="rId3"/>
          <a:stretch>
            <a:fillRect/>
          </a:stretch>
        </p:blipFill>
        <p:spPr>
          <a:xfrm>
            <a:off x="4368964" y="1848484"/>
            <a:ext cx="7772400" cy="2228934"/>
          </a:xfrm>
          <a:prstGeom prst="rect">
            <a:avLst/>
          </a:prstGeom>
        </p:spPr>
      </p:pic>
      <p:pic>
        <p:nvPicPr>
          <p:cNvPr id="5" name="图片 4">
            <a:extLst>
              <a:ext uri="{FF2B5EF4-FFF2-40B4-BE49-F238E27FC236}">
                <a16:creationId xmlns:a16="http://schemas.microsoft.com/office/drawing/2014/main" id="{3A78F80C-AD59-25A9-8007-A7891821F175}"/>
              </a:ext>
            </a:extLst>
          </p:cNvPr>
          <p:cNvPicPr>
            <a:picLocks noChangeAspect="1"/>
          </p:cNvPicPr>
          <p:nvPr/>
        </p:nvPicPr>
        <p:blipFill>
          <a:blip r:embed="rId4"/>
          <a:stretch>
            <a:fillRect/>
          </a:stretch>
        </p:blipFill>
        <p:spPr>
          <a:xfrm>
            <a:off x="167272" y="1848484"/>
            <a:ext cx="4152900" cy="2565400"/>
          </a:xfrm>
          <a:prstGeom prst="rect">
            <a:avLst/>
          </a:prstGeom>
        </p:spPr>
      </p:pic>
    </p:spTree>
    <p:extLst>
      <p:ext uri="{BB962C8B-B14F-4D97-AF65-F5344CB8AC3E}">
        <p14:creationId xmlns:p14="http://schemas.microsoft.com/office/powerpoint/2010/main" val="130859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pic>
        <p:nvPicPr>
          <p:cNvPr id="7" name="图片 6">
            <a:extLst>
              <a:ext uri="{FF2B5EF4-FFF2-40B4-BE49-F238E27FC236}">
                <a16:creationId xmlns:a16="http://schemas.microsoft.com/office/drawing/2014/main" id="{0BC67326-94A9-8D93-8BA9-146181B04B57}"/>
              </a:ext>
            </a:extLst>
          </p:cNvPr>
          <p:cNvPicPr>
            <a:picLocks noChangeAspect="1"/>
          </p:cNvPicPr>
          <p:nvPr/>
        </p:nvPicPr>
        <p:blipFill>
          <a:blip r:embed="rId3"/>
          <a:stretch>
            <a:fillRect/>
          </a:stretch>
        </p:blipFill>
        <p:spPr>
          <a:xfrm>
            <a:off x="7558251" y="843762"/>
            <a:ext cx="4633749" cy="4237927"/>
          </a:xfrm>
          <a:prstGeom prst="rect">
            <a:avLst/>
          </a:prstGeom>
        </p:spPr>
      </p:pic>
      <p:pic>
        <p:nvPicPr>
          <p:cNvPr id="2" name="图片 1">
            <a:extLst>
              <a:ext uri="{FF2B5EF4-FFF2-40B4-BE49-F238E27FC236}">
                <a16:creationId xmlns:a16="http://schemas.microsoft.com/office/drawing/2014/main" id="{79576D64-EBAE-7096-6BF1-BB2E0D5B1435}"/>
              </a:ext>
            </a:extLst>
          </p:cNvPr>
          <p:cNvPicPr>
            <a:picLocks noChangeAspect="1"/>
          </p:cNvPicPr>
          <p:nvPr/>
        </p:nvPicPr>
        <p:blipFill>
          <a:blip r:embed="rId4"/>
          <a:stretch>
            <a:fillRect/>
          </a:stretch>
        </p:blipFill>
        <p:spPr>
          <a:xfrm>
            <a:off x="4633750" y="5455438"/>
            <a:ext cx="3111500" cy="1117600"/>
          </a:xfrm>
          <a:prstGeom prst="rect">
            <a:avLst/>
          </a:prstGeom>
        </p:spPr>
      </p:pic>
      <p:sp>
        <p:nvSpPr>
          <p:cNvPr id="5" name="文本框 4">
            <a:extLst>
              <a:ext uri="{FF2B5EF4-FFF2-40B4-BE49-F238E27FC236}">
                <a16:creationId xmlns:a16="http://schemas.microsoft.com/office/drawing/2014/main" id="{A88F0057-CCE8-879D-150F-D826D47FC3FC}"/>
              </a:ext>
            </a:extLst>
          </p:cNvPr>
          <p:cNvSpPr txBox="1"/>
          <p:nvPr/>
        </p:nvSpPr>
        <p:spPr>
          <a:xfrm>
            <a:off x="5639783" y="253672"/>
            <a:ext cx="1864196" cy="383458"/>
          </a:xfrm>
          <a:prstGeom prst="rect">
            <a:avLst/>
          </a:prstGeom>
          <a:noFill/>
        </p:spPr>
        <p:txBody>
          <a:bodyPr wrap="square" rtlCol="0">
            <a:spAutoFit/>
          </a:bodyPr>
          <a:lstStyle/>
          <a:p>
            <a:r>
              <a:rPr kumimoji="1" lang="zh-CN" altLang="en-US" dirty="0">
                <a:solidFill>
                  <a:srgbClr val="FF0000"/>
                </a:solidFill>
              </a:rPr>
              <a:t>很</a:t>
            </a:r>
            <a:r>
              <a:rPr kumimoji="1" lang="en-US" altLang="zh-CN" dirty="0">
                <a:solidFill>
                  <a:srgbClr val="FF0000"/>
                </a:solidFill>
              </a:rPr>
              <a:t>CV</a:t>
            </a:r>
            <a:r>
              <a:rPr kumimoji="1" lang="zh-CN" altLang="en-US" dirty="0">
                <a:solidFill>
                  <a:srgbClr val="FF0000"/>
                </a:solidFill>
              </a:rPr>
              <a:t>的一篇</a:t>
            </a:r>
          </a:p>
        </p:txBody>
      </p:sp>
      <p:sp>
        <p:nvSpPr>
          <p:cNvPr id="8" name="文本框 7">
            <a:extLst>
              <a:ext uri="{FF2B5EF4-FFF2-40B4-BE49-F238E27FC236}">
                <a16:creationId xmlns:a16="http://schemas.microsoft.com/office/drawing/2014/main" id="{6A3314C4-F70A-4E89-11A7-E3E9A4601760}"/>
              </a:ext>
            </a:extLst>
          </p:cNvPr>
          <p:cNvSpPr txBox="1"/>
          <p:nvPr/>
        </p:nvSpPr>
        <p:spPr>
          <a:xfrm>
            <a:off x="395258" y="1870096"/>
            <a:ext cx="6394899" cy="3139321"/>
          </a:xfrm>
          <a:prstGeom prst="rect">
            <a:avLst/>
          </a:prstGeom>
          <a:noFill/>
        </p:spPr>
        <p:txBody>
          <a:bodyPr wrap="square" rtlCol="0">
            <a:spAutoFit/>
          </a:bodyPr>
          <a:lstStyle/>
          <a:p>
            <a:r>
              <a:rPr kumimoji="1" lang="zh-CN" altLang="en-US" dirty="0"/>
              <a:t>目标：</a:t>
            </a:r>
            <a:endParaRPr kumimoji="1" lang="en-US" altLang="zh-CN" dirty="0"/>
          </a:p>
          <a:p>
            <a:r>
              <a:rPr kumimoji="1" lang="en-US" altLang="zh-CN" dirty="0"/>
              <a:t>	1.</a:t>
            </a:r>
            <a:r>
              <a:rPr kumimoji="1" lang="zh-CN" altLang="en-US" dirty="0"/>
              <a:t> </a:t>
            </a:r>
            <a:r>
              <a:rPr kumimoji="1" lang="en-US" altLang="zh-CN" dirty="0"/>
              <a:t>Bi-level</a:t>
            </a:r>
            <a:r>
              <a:rPr kumimoji="1" lang="zh-CN" altLang="en-US" dirty="0"/>
              <a:t>的优化问题并非不可取，直接丢了会导致训练不稳定不平滑。</a:t>
            </a:r>
            <a:endParaRPr kumimoji="1" lang="en-US" altLang="zh-CN" dirty="0"/>
          </a:p>
          <a:p>
            <a:r>
              <a:rPr kumimoji="1" lang="en-US" altLang="zh-CN" dirty="0"/>
              <a:t>	2.</a:t>
            </a:r>
            <a:r>
              <a:rPr kumimoji="1" lang="zh-CN" altLang="en-US" dirty="0"/>
              <a:t> 缺少判别信息。</a:t>
            </a:r>
            <a:endParaRPr kumimoji="1" lang="en-US" altLang="zh-CN" dirty="0"/>
          </a:p>
          <a:p>
            <a:r>
              <a:rPr kumimoji="1" lang="en-US" altLang="zh-CN" dirty="0"/>
              <a:t>	3. </a:t>
            </a:r>
            <a:r>
              <a:rPr kumimoji="1" lang="zh-CN" altLang="en-US" dirty="0"/>
              <a:t>随着训练的深入，先前工作会</a:t>
            </a:r>
            <a:r>
              <a:rPr kumimoji="1" lang="en-US" altLang="zh-CN" dirty="0"/>
              <a:t>bias</a:t>
            </a:r>
            <a:r>
              <a:rPr kumimoji="1" lang="zh-CN" altLang="en-US" dirty="0"/>
              <a:t>到局部。信息不能铺满整个空间。</a:t>
            </a:r>
            <a:endParaRPr kumimoji="1" lang="en-US" altLang="zh-CN" dirty="0"/>
          </a:p>
          <a:p>
            <a:endParaRPr kumimoji="1" lang="en-US" altLang="zh-CN" dirty="0"/>
          </a:p>
          <a:p>
            <a:endParaRPr kumimoji="1" lang="en-US" altLang="zh-CN" dirty="0"/>
          </a:p>
          <a:p>
            <a:r>
              <a:rPr kumimoji="1" lang="zh-CN" altLang="en-US" dirty="0"/>
              <a:t>提出了：</a:t>
            </a:r>
            <a:endParaRPr kumimoji="1" lang="en-US" altLang="zh-CN" dirty="0"/>
          </a:p>
          <a:p>
            <a:r>
              <a:rPr kumimoji="1" lang="en-US" altLang="zh-CN" dirty="0"/>
              <a:t>	1.</a:t>
            </a:r>
            <a:r>
              <a:rPr kumimoji="1" lang="zh-CN" altLang="en-US" dirty="0"/>
              <a:t> 逐层的特征对齐</a:t>
            </a:r>
            <a:endParaRPr kumimoji="1" lang="en-US" altLang="zh-CN" dirty="0"/>
          </a:p>
          <a:p>
            <a:r>
              <a:rPr kumimoji="1" lang="en-US" altLang="zh-CN" dirty="0"/>
              <a:t>	2.</a:t>
            </a:r>
            <a:r>
              <a:rPr kumimoji="1" lang="zh-CN" altLang="en-US" dirty="0"/>
              <a:t> 新的</a:t>
            </a:r>
            <a:r>
              <a:rPr kumimoji="1" lang="en-US" altLang="zh-CN" dirty="0"/>
              <a:t>Bi-level</a:t>
            </a:r>
            <a:r>
              <a:rPr kumimoji="1" lang="zh-CN" altLang="en-US" dirty="0"/>
              <a:t>优化范式</a:t>
            </a:r>
            <a:endParaRPr kumimoji="1" lang="en-US" altLang="zh-CN" dirty="0"/>
          </a:p>
        </p:txBody>
      </p:sp>
    </p:spTree>
    <p:extLst>
      <p:ext uri="{BB962C8B-B14F-4D97-AF65-F5344CB8AC3E}">
        <p14:creationId xmlns:p14="http://schemas.microsoft.com/office/powerpoint/2010/main" val="123580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pic>
        <p:nvPicPr>
          <p:cNvPr id="2" name="图片 1">
            <a:extLst>
              <a:ext uri="{FF2B5EF4-FFF2-40B4-BE49-F238E27FC236}">
                <a16:creationId xmlns:a16="http://schemas.microsoft.com/office/drawing/2014/main" id="{79576D64-EBAE-7096-6BF1-BB2E0D5B1435}"/>
              </a:ext>
            </a:extLst>
          </p:cNvPr>
          <p:cNvPicPr>
            <a:picLocks noChangeAspect="1"/>
          </p:cNvPicPr>
          <p:nvPr/>
        </p:nvPicPr>
        <p:blipFill>
          <a:blip r:embed="rId3"/>
          <a:stretch>
            <a:fillRect/>
          </a:stretch>
        </p:blipFill>
        <p:spPr>
          <a:xfrm>
            <a:off x="8114370" y="1213655"/>
            <a:ext cx="3111500" cy="1117600"/>
          </a:xfrm>
          <a:prstGeom prst="rect">
            <a:avLst/>
          </a:prstGeom>
        </p:spPr>
      </p:pic>
      <p:pic>
        <p:nvPicPr>
          <p:cNvPr id="3" name="图片 2">
            <a:extLst>
              <a:ext uri="{FF2B5EF4-FFF2-40B4-BE49-F238E27FC236}">
                <a16:creationId xmlns:a16="http://schemas.microsoft.com/office/drawing/2014/main" id="{30677B6E-D821-A2EB-A21A-7E9A0AC79282}"/>
              </a:ext>
            </a:extLst>
          </p:cNvPr>
          <p:cNvPicPr>
            <a:picLocks noChangeAspect="1"/>
          </p:cNvPicPr>
          <p:nvPr/>
        </p:nvPicPr>
        <p:blipFill>
          <a:blip r:embed="rId4"/>
          <a:stretch>
            <a:fillRect/>
          </a:stretch>
        </p:blipFill>
        <p:spPr>
          <a:xfrm>
            <a:off x="557091" y="1469862"/>
            <a:ext cx="7772400" cy="4168718"/>
          </a:xfrm>
          <a:prstGeom prst="rect">
            <a:avLst/>
          </a:prstGeom>
        </p:spPr>
      </p:pic>
      <p:sp>
        <p:nvSpPr>
          <p:cNvPr id="4" name="文本框 3">
            <a:extLst>
              <a:ext uri="{FF2B5EF4-FFF2-40B4-BE49-F238E27FC236}">
                <a16:creationId xmlns:a16="http://schemas.microsoft.com/office/drawing/2014/main" id="{F1695118-E3B5-595C-E6F4-F63AC705FD91}"/>
              </a:ext>
            </a:extLst>
          </p:cNvPr>
          <p:cNvSpPr txBox="1"/>
          <p:nvPr/>
        </p:nvSpPr>
        <p:spPr>
          <a:xfrm>
            <a:off x="8925724" y="2363692"/>
            <a:ext cx="2383339" cy="369332"/>
          </a:xfrm>
          <a:prstGeom prst="rect">
            <a:avLst/>
          </a:prstGeom>
          <a:noFill/>
        </p:spPr>
        <p:txBody>
          <a:bodyPr wrap="square" rtlCol="0">
            <a:spAutoFit/>
          </a:bodyPr>
          <a:lstStyle/>
          <a:p>
            <a:r>
              <a:rPr kumimoji="1" lang="zh-CN" altLang="en-US" dirty="0"/>
              <a:t>逐层特征对齐</a:t>
            </a:r>
          </a:p>
        </p:txBody>
      </p:sp>
      <p:pic>
        <p:nvPicPr>
          <p:cNvPr id="11" name="图片 10">
            <a:extLst>
              <a:ext uri="{FF2B5EF4-FFF2-40B4-BE49-F238E27FC236}">
                <a16:creationId xmlns:a16="http://schemas.microsoft.com/office/drawing/2014/main" id="{92521186-1360-D9E2-126A-CBD2925D73B5}"/>
              </a:ext>
            </a:extLst>
          </p:cNvPr>
          <p:cNvPicPr>
            <a:picLocks noChangeAspect="1"/>
          </p:cNvPicPr>
          <p:nvPr/>
        </p:nvPicPr>
        <p:blipFill>
          <a:blip r:embed="rId5"/>
          <a:stretch>
            <a:fillRect/>
          </a:stretch>
        </p:blipFill>
        <p:spPr>
          <a:xfrm>
            <a:off x="8825570" y="5217285"/>
            <a:ext cx="1689100" cy="469900"/>
          </a:xfrm>
          <a:prstGeom prst="rect">
            <a:avLst/>
          </a:prstGeom>
        </p:spPr>
      </p:pic>
      <p:pic>
        <p:nvPicPr>
          <p:cNvPr id="12" name="图片 11">
            <a:extLst>
              <a:ext uri="{FF2B5EF4-FFF2-40B4-BE49-F238E27FC236}">
                <a16:creationId xmlns:a16="http://schemas.microsoft.com/office/drawing/2014/main" id="{7D2FE160-C245-8E02-15F4-79CB2CB9BDB2}"/>
              </a:ext>
            </a:extLst>
          </p:cNvPr>
          <p:cNvPicPr>
            <a:picLocks noChangeAspect="1"/>
          </p:cNvPicPr>
          <p:nvPr/>
        </p:nvPicPr>
        <p:blipFill>
          <a:blip r:embed="rId6"/>
          <a:stretch>
            <a:fillRect/>
          </a:stretch>
        </p:blipFill>
        <p:spPr>
          <a:xfrm>
            <a:off x="8977580" y="4622117"/>
            <a:ext cx="1600200" cy="508000"/>
          </a:xfrm>
          <a:prstGeom prst="rect">
            <a:avLst/>
          </a:prstGeom>
        </p:spPr>
      </p:pic>
      <p:pic>
        <p:nvPicPr>
          <p:cNvPr id="13" name="图片 12">
            <a:extLst>
              <a:ext uri="{FF2B5EF4-FFF2-40B4-BE49-F238E27FC236}">
                <a16:creationId xmlns:a16="http://schemas.microsoft.com/office/drawing/2014/main" id="{EF6A661B-C649-A7C5-AF76-89519C4D16D3}"/>
              </a:ext>
            </a:extLst>
          </p:cNvPr>
          <p:cNvPicPr>
            <a:picLocks noChangeAspect="1"/>
          </p:cNvPicPr>
          <p:nvPr/>
        </p:nvPicPr>
        <p:blipFill>
          <a:blip r:embed="rId7"/>
          <a:stretch>
            <a:fillRect/>
          </a:stretch>
        </p:blipFill>
        <p:spPr>
          <a:xfrm>
            <a:off x="8577920" y="3175000"/>
            <a:ext cx="2184400" cy="622300"/>
          </a:xfrm>
          <a:prstGeom prst="rect">
            <a:avLst/>
          </a:prstGeom>
        </p:spPr>
      </p:pic>
      <p:sp>
        <p:nvSpPr>
          <p:cNvPr id="14" name="文本框 13">
            <a:extLst>
              <a:ext uri="{FF2B5EF4-FFF2-40B4-BE49-F238E27FC236}">
                <a16:creationId xmlns:a16="http://schemas.microsoft.com/office/drawing/2014/main" id="{CC1349A6-8C77-5B61-8338-4F681501B3A3}"/>
              </a:ext>
            </a:extLst>
          </p:cNvPr>
          <p:cNvSpPr txBox="1"/>
          <p:nvPr/>
        </p:nvSpPr>
        <p:spPr>
          <a:xfrm>
            <a:off x="8925723" y="3811841"/>
            <a:ext cx="2383339" cy="369332"/>
          </a:xfrm>
          <a:prstGeom prst="rect">
            <a:avLst/>
          </a:prstGeom>
          <a:noFill/>
        </p:spPr>
        <p:txBody>
          <a:bodyPr wrap="square" rtlCol="0">
            <a:spAutoFit/>
          </a:bodyPr>
          <a:lstStyle/>
          <a:p>
            <a:r>
              <a:rPr kumimoji="1" lang="zh-CN" altLang="en-US" dirty="0"/>
              <a:t>判别信息注入</a:t>
            </a:r>
          </a:p>
        </p:txBody>
      </p:sp>
      <p:sp>
        <p:nvSpPr>
          <p:cNvPr id="15" name="文本框 14">
            <a:extLst>
              <a:ext uri="{FF2B5EF4-FFF2-40B4-BE49-F238E27FC236}">
                <a16:creationId xmlns:a16="http://schemas.microsoft.com/office/drawing/2014/main" id="{D8D2E407-F969-82A6-94BA-15F309D2990F}"/>
              </a:ext>
            </a:extLst>
          </p:cNvPr>
          <p:cNvSpPr txBox="1"/>
          <p:nvPr/>
        </p:nvSpPr>
        <p:spPr>
          <a:xfrm>
            <a:off x="8977580" y="5715529"/>
            <a:ext cx="2383339" cy="369332"/>
          </a:xfrm>
          <a:prstGeom prst="rect">
            <a:avLst/>
          </a:prstGeom>
          <a:noFill/>
        </p:spPr>
        <p:txBody>
          <a:bodyPr wrap="square" rtlCol="0">
            <a:spAutoFit/>
          </a:bodyPr>
          <a:lstStyle/>
          <a:p>
            <a:r>
              <a:rPr kumimoji="1" lang="zh-CN" altLang="en-US" dirty="0"/>
              <a:t>最终优化目标</a:t>
            </a:r>
          </a:p>
        </p:txBody>
      </p:sp>
      <p:pic>
        <p:nvPicPr>
          <p:cNvPr id="16" name="图片 15">
            <a:extLst>
              <a:ext uri="{FF2B5EF4-FFF2-40B4-BE49-F238E27FC236}">
                <a16:creationId xmlns:a16="http://schemas.microsoft.com/office/drawing/2014/main" id="{41D9F907-F03A-402F-25F3-438660BE99E4}"/>
              </a:ext>
            </a:extLst>
          </p:cNvPr>
          <p:cNvPicPr>
            <a:picLocks noChangeAspect="1"/>
          </p:cNvPicPr>
          <p:nvPr/>
        </p:nvPicPr>
        <p:blipFill>
          <a:blip r:embed="rId8"/>
          <a:stretch>
            <a:fillRect/>
          </a:stretch>
        </p:blipFill>
        <p:spPr>
          <a:xfrm>
            <a:off x="3371850" y="2368550"/>
            <a:ext cx="5448300" cy="2120900"/>
          </a:xfrm>
          <a:prstGeom prst="rect">
            <a:avLst/>
          </a:prstGeom>
        </p:spPr>
      </p:pic>
    </p:spTree>
    <p:extLst>
      <p:ext uri="{BB962C8B-B14F-4D97-AF65-F5344CB8AC3E}">
        <p14:creationId xmlns:p14="http://schemas.microsoft.com/office/powerpoint/2010/main" val="106839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sp>
        <p:nvSpPr>
          <p:cNvPr id="4" name="文本框 3">
            <a:extLst>
              <a:ext uri="{FF2B5EF4-FFF2-40B4-BE49-F238E27FC236}">
                <a16:creationId xmlns:a16="http://schemas.microsoft.com/office/drawing/2014/main" id="{F1695118-E3B5-595C-E6F4-F63AC705FD91}"/>
              </a:ext>
            </a:extLst>
          </p:cNvPr>
          <p:cNvSpPr txBox="1"/>
          <p:nvPr/>
        </p:nvSpPr>
        <p:spPr>
          <a:xfrm>
            <a:off x="872121" y="4935295"/>
            <a:ext cx="7227693" cy="120032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使用当前合成数据重新训练一个模型，并使用一个新的</a:t>
            </a:r>
            <a:r>
              <a:rPr kumimoji="1" lang="en-US" altLang="zh-CN" dirty="0"/>
              <a:t>Evaluate</a:t>
            </a:r>
            <a:r>
              <a:rPr kumimoji="1" lang="zh-CN" altLang="en-US" dirty="0"/>
              <a:t> </a:t>
            </a:r>
            <a:r>
              <a:rPr kumimoji="1" lang="en-US" altLang="zh-CN" dirty="0"/>
              <a:t>set</a:t>
            </a:r>
            <a:r>
              <a:rPr kumimoji="1" lang="zh-CN" altLang="en-US" dirty="0"/>
              <a:t>去评估这个模型的表现</a:t>
            </a:r>
            <a:r>
              <a:rPr kumimoji="1" lang="en-US" altLang="zh-CN" dirty="0"/>
              <a:t> </a:t>
            </a:r>
            <a:r>
              <a:rPr kumimoji="1" lang="zh-CN" altLang="en-US" dirty="0"/>
              <a:t>（</a:t>
            </a:r>
            <a:r>
              <a:rPr kumimoji="1" lang="en-US" altLang="zh-CN" dirty="0"/>
              <a:t>Query</a:t>
            </a:r>
            <a:r>
              <a:rPr kumimoji="1" lang="zh-CN" altLang="en-US" dirty="0"/>
              <a:t>）。</a:t>
            </a:r>
            <a:endParaRPr kumimoji="1" lang="en-US" altLang="zh-CN" dirty="0"/>
          </a:p>
          <a:p>
            <a:pPr marL="285750" indent="-285750">
              <a:buFont typeface="Arial" panose="020B0604020202020204" pitchFamily="34" charset="0"/>
              <a:buChar char="•"/>
            </a:pPr>
            <a:r>
              <a:rPr kumimoji="1" lang="zh-CN" altLang="en-US" dirty="0"/>
              <a:t>这个</a:t>
            </a:r>
            <a:r>
              <a:rPr kumimoji="1" lang="en-US" altLang="zh-CN" dirty="0"/>
              <a:t>query</a:t>
            </a:r>
            <a:r>
              <a:rPr kumimoji="1" lang="zh-CN" altLang="en-US" dirty="0"/>
              <a:t>收敛后会认为当前模型的表现不错，用当前这个模型替换并再次去更新合成样本。</a:t>
            </a:r>
          </a:p>
        </p:txBody>
      </p:sp>
      <p:pic>
        <p:nvPicPr>
          <p:cNvPr id="16" name="图片 15">
            <a:extLst>
              <a:ext uri="{FF2B5EF4-FFF2-40B4-BE49-F238E27FC236}">
                <a16:creationId xmlns:a16="http://schemas.microsoft.com/office/drawing/2014/main" id="{41D9F907-F03A-402F-25F3-438660BE99E4}"/>
              </a:ext>
            </a:extLst>
          </p:cNvPr>
          <p:cNvPicPr>
            <a:picLocks noChangeAspect="1"/>
          </p:cNvPicPr>
          <p:nvPr/>
        </p:nvPicPr>
        <p:blipFill>
          <a:blip r:embed="rId3"/>
          <a:stretch>
            <a:fillRect/>
          </a:stretch>
        </p:blipFill>
        <p:spPr>
          <a:xfrm>
            <a:off x="2812574" y="2571603"/>
            <a:ext cx="5448300" cy="2120900"/>
          </a:xfrm>
          <a:prstGeom prst="rect">
            <a:avLst/>
          </a:prstGeom>
        </p:spPr>
      </p:pic>
      <p:sp>
        <p:nvSpPr>
          <p:cNvPr id="5" name="文本框 4">
            <a:extLst>
              <a:ext uri="{FF2B5EF4-FFF2-40B4-BE49-F238E27FC236}">
                <a16:creationId xmlns:a16="http://schemas.microsoft.com/office/drawing/2014/main" id="{E1713F0D-7F94-0679-50E5-DAFC22403396}"/>
              </a:ext>
            </a:extLst>
          </p:cNvPr>
          <p:cNvSpPr txBox="1"/>
          <p:nvPr/>
        </p:nvSpPr>
        <p:spPr>
          <a:xfrm>
            <a:off x="3769866" y="1994360"/>
            <a:ext cx="4005483" cy="369332"/>
          </a:xfrm>
          <a:prstGeom prst="rect">
            <a:avLst/>
          </a:prstGeom>
          <a:noFill/>
        </p:spPr>
        <p:txBody>
          <a:bodyPr wrap="square" rtlCol="0">
            <a:spAutoFit/>
          </a:bodyPr>
          <a:lstStyle/>
          <a:p>
            <a:r>
              <a:rPr kumimoji="1" lang="en-US" altLang="zh-CN" dirty="0"/>
              <a:t>New</a:t>
            </a:r>
            <a:r>
              <a:rPr kumimoji="1" lang="zh-CN" altLang="en-US" dirty="0"/>
              <a:t> </a:t>
            </a:r>
            <a:r>
              <a:rPr kumimoji="1" lang="en-US" altLang="zh-CN" dirty="0"/>
              <a:t>bi-level optimization scheme</a:t>
            </a:r>
            <a:endParaRPr kumimoji="1" lang="zh-CN" altLang="en-US" dirty="0"/>
          </a:p>
        </p:txBody>
      </p:sp>
      <p:pic>
        <p:nvPicPr>
          <p:cNvPr id="7" name="图片 6">
            <a:extLst>
              <a:ext uri="{FF2B5EF4-FFF2-40B4-BE49-F238E27FC236}">
                <a16:creationId xmlns:a16="http://schemas.microsoft.com/office/drawing/2014/main" id="{9655CD1B-B22A-9533-F8B1-EF6F6446FE0F}"/>
              </a:ext>
            </a:extLst>
          </p:cNvPr>
          <p:cNvPicPr>
            <a:picLocks noChangeAspect="1"/>
          </p:cNvPicPr>
          <p:nvPr/>
        </p:nvPicPr>
        <p:blipFill>
          <a:blip r:embed="rId4"/>
          <a:stretch>
            <a:fillRect/>
          </a:stretch>
        </p:blipFill>
        <p:spPr>
          <a:xfrm>
            <a:off x="682387" y="3429000"/>
            <a:ext cx="1816100" cy="457200"/>
          </a:xfrm>
          <a:prstGeom prst="rect">
            <a:avLst/>
          </a:prstGeom>
        </p:spPr>
      </p:pic>
      <p:sp>
        <p:nvSpPr>
          <p:cNvPr id="8" name="右弧形箭头 7">
            <a:extLst>
              <a:ext uri="{FF2B5EF4-FFF2-40B4-BE49-F238E27FC236}">
                <a16:creationId xmlns:a16="http://schemas.microsoft.com/office/drawing/2014/main" id="{9CE52071-07BB-0A16-882D-D67FB3DBD669}"/>
              </a:ext>
            </a:extLst>
          </p:cNvPr>
          <p:cNvSpPr/>
          <p:nvPr/>
        </p:nvSpPr>
        <p:spPr>
          <a:xfrm>
            <a:off x="181896" y="4801560"/>
            <a:ext cx="418855" cy="86720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2" name="图片 1">
            <a:extLst>
              <a:ext uri="{FF2B5EF4-FFF2-40B4-BE49-F238E27FC236}">
                <a16:creationId xmlns:a16="http://schemas.microsoft.com/office/drawing/2014/main" id="{3151A1EC-411E-2B23-44FC-9DB5B805B8E9}"/>
              </a:ext>
            </a:extLst>
          </p:cNvPr>
          <p:cNvPicPr>
            <a:picLocks noChangeAspect="1"/>
          </p:cNvPicPr>
          <p:nvPr/>
        </p:nvPicPr>
        <p:blipFill>
          <a:blip r:embed="rId5"/>
          <a:stretch>
            <a:fillRect/>
          </a:stretch>
        </p:blipFill>
        <p:spPr>
          <a:xfrm>
            <a:off x="8001000" y="82591"/>
            <a:ext cx="4191000" cy="6464300"/>
          </a:xfrm>
          <a:prstGeom prst="rect">
            <a:avLst/>
          </a:prstGeom>
        </p:spPr>
      </p:pic>
    </p:spTree>
    <p:extLst>
      <p:ext uri="{BB962C8B-B14F-4D97-AF65-F5344CB8AC3E}">
        <p14:creationId xmlns:p14="http://schemas.microsoft.com/office/powerpoint/2010/main" val="214287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pic>
        <p:nvPicPr>
          <p:cNvPr id="9" name="图片 8">
            <a:extLst>
              <a:ext uri="{FF2B5EF4-FFF2-40B4-BE49-F238E27FC236}">
                <a16:creationId xmlns:a16="http://schemas.microsoft.com/office/drawing/2014/main" id="{2FC0A315-7848-0423-36F4-9A71A21CE825}"/>
              </a:ext>
            </a:extLst>
          </p:cNvPr>
          <p:cNvPicPr>
            <a:picLocks noChangeAspect="1"/>
          </p:cNvPicPr>
          <p:nvPr/>
        </p:nvPicPr>
        <p:blipFill>
          <a:blip r:embed="rId3"/>
          <a:stretch>
            <a:fillRect/>
          </a:stretch>
        </p:blipFill>
        <p:spPr>
          <a:xfrm>
            <a:off x="203282" y="1753582"/>
            <a:ext cx="7772400" cy="2840861"/>
          </a:xfrm>
          <a:prstGeom prst="rect">
            <a:avLst/>
          </a:prstGeom>
        </p:spPr>
      </p:pic>
      <p:pic>
        <p:nvPicPr>
          <p:cNvPr id="10" name="图片 9">
            <a:extLst>
              <a:ext uri="{FF2B5EF4-FFF2-40B4-BE49-F238E27FC236}">
                <a16:creationId xmlns:a16="http://schemas.microsoft.com/office/drawing/2014/main" id="{9EC6742A-2BBC-8624-F46E-A619DC210CF7}"/>
              </a:ext>
            </a:extLst>
          </p:cNvPr>
          <p:cNvPicPr>
            <a:picLocks noChangeAspect="1"/>
          </p:cNvPicPr>
          <p:nvPr/>
        </p:nvPicPr>
        <p:blipFill>
          <a:blip r:embed="rId4"/>
          <a:stretch>
            <a:fillRect/>
          </a:stretch>
        </p:blipFill>
        <p:spPr>
          <a:xfrm>
            <a:off x="7975682" y="0"/>
            <a:ext cx="3886200" cy="1968500"/>
          </a:xfrm>
          <a:prstGeom prst="rect">
            <a:avLst/>
          </a:prstGeom>
        </p:spPr>
      </p:pic>
      <p:pic>
        <p:nvPicPr>
          <p:cNvPr id="17" name="图片 16">
            <a:extLst>
              <a:ext uri="{FF2B5EF4-FFF2-40B4-BE49-F238E27FC236}">
                <a16:creationId xmlns:a16="http://schemas.microsoft.com/office/drawing/2014/main" id="{2455F1F2-8BD2-2210-6BB7-F49E560D1DA7}"/>
              </a:ext>
            </a:extLst>
          </p:cNvPr>
          <p:cNvPicPr>
            <a:picLocks noChangeAspect="1"/>
          </p:cNvPicPr>
          <p:nvPr/>
        </p:nvPicPr>
        <p:blipFill>
          <a:blip r:embed="rId5"/>
          <a:stretch>
            <a:fillRect/>
          </a:stretch>
        </p:blipFill>
        <p:spPr>
          <a:xfrm>
            <a:off x="7639132" y="2432008"/>
            <a:ext cx="4559300" cy="4038600"/>
          </a:xfrm>
          <a:prstGeom prst="rect">
            <a:avLst/>
          </a:prstGeom>
        </p:spPr>
      </p:pic>
      <p:pic>
        <p:nvPicPr>
          <p:cNvPr id="18" name="图片 17">
            <a:extLst>
              <a:ext uri="{FF2B5EF4-FFF2-40B4-BE49-F238E27FC236}">
                <a16:creationId xmlns:a16="http://schemas.microsoft.com/office/drawing/2014/main" id="{2A67EF82-6B41-9451-4444-FA0174E55448}"/>
              </a:ext>
            </a:extLst>
          </p:cNvPr>
          <p:cNvPicPr>
            <a:picLocks noChangeAspect="1"/>
          </p:cNvPicPr>
          <p:nvPr/>
        </p:nvPicPr>
        <p:blipFill>
          <a:blip r:embed="rId6"/>
          <a:stretch>
            <a:fillRect/>
          </a:stretch>
        </p:blipFill>
        <p:spPr>
          <a:xfrm>
            <a:off x="1987058" y="4853604"/>
            <a:ext cx="4406900" cy="1460500"/>
          </a:xfrm>
          <a:prstGeom prst="rect">
            <a:avLst/>
          </a:prstGeom>
        </p:spPr>
      </p:pic>
    </p:spTree>
    <p:extLst>
      <p:ext uri="{BB962C8B-B14F-4D97-AF65-F5344CB8AC3E}">
        <p14:creationId xmlns:p14="http://schemas.microsoft.com/office/powerpoint/2010/main" val="128430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pic>
        <p:nvPicPr>
          <p:cNvPr id="10" name="图片 9">
            <a:extLst>
              <a:ext uri="{FF2B5EF4-FFF2-40B4-BE49-F238E27FC236}">
                <a16:creationId xmlns:a16="http://schemas.microsoft.com/office/drawing/2014/main" id="{9EC6742A-2BBC-8624-F46E-A619DC210CF7}"/>
              </a:ext>
            </a:extLst>
          </p:cNvPr>
          <p:cNvPicPr>
            <a:picLocks noChangeAspect="1"/>
          </p:cNvPicPr>
          <p:nvPr/>
        </p:nvPicPr>
        <p:blipFill>
          <a:blip r:embed="rId3"/>
          <a:stretch>
            <a:fillRect/>
          </a:stretch>
        </p:blipFill>
        <p:spPr>
          <a:xfrm>
            <a:off x="6772214" y="3049967"/>
            <a:ext cx="3886200" cy="1968500"/>
          </a:xfrm>
          <a:prstGeom prst="rect">
            <a:avLst/>
          </a:prstGeom>
        </p:spPr>
      </p:pic>
      <p:pic>
        <p:nvPicPr>
          <p:cNvPr id="17" name="图片 16">
            <a:extLst>
              <a:ext uri="{FF2B5EF4-FFF2-40B4-BE49-F238E27FC236}">
                <a16:creationId xmlns:a16="http://schemas.microsoft.com/office/drawing/2014/main" id="{2455F1F2-8BD2-2210-6BB7-F49E560D1DA7}"/>
              </a:ext>
            </a:extLst>
          </p:cNvPr>
          <p:cNvPicPr>
            <a:picLocks noChangeAspect="1"/>
          </p:cNvPicPr>
          <p:nvPr/>
        </p:nvPicPr>
        <p:blipFill>
          <a:blip r:embed="rId4"/>
          <a:stretch>
            <a:fillRect/>
          </a:stretch>
        </p:blipFill>
        <p:spPr>
          <a:xfrm>
            <a:off x="2011147" y="2166537"/>
            <a:ext cx="4559300" cy="4038600"/>
          </a:xfrm>
          <a:prstGeom prst="rect">
            <a:avLst/>
          </a:prstGeom>
        </p:spPr>
      </p:pic>
    </p:spTree>
    <p:extLst>
      <p:ext uri="{BB962C8B-B14F-4D97-AF65-F5344CB8AC3E}">
        <p14:creationId xmlns:p14="http://schemas.microsoft.com/office/powerpoint/2010/main" val="977728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3DB21C-13FA-FFFC-34D1-763DBA92C71F}"/>
              </a:ext>
            </a:extLst>
          </p:cNvPr>
          <p:cNvPicPr>
            <a:picLocks noChangeAspect="1"/>
          </p:cNvPicPr>
          <p:nvPr/>
        </p:nvPicPr>
        <p:blipFill>
          <a:blip r:embed="rId2"/>
          <a:stretch>
            <a:fillRect/>
          </a:stretch>
        </p:blipFill>
        <p:spPr>
          <a:xfrm>
            <a:off x="425716" y="128910"/>
            <a:ext cx="5293888" cy="1429704"/>
          </a:xfrm>
          <a:prstGeom prst="rect">
            <a:avLst/>
          </a:prstGeom>
        </p:spPr>
      </p:pic>
      <p:pic>
        <p:nvPicPr>
          <p:cNvPr id="18" name="图片 17">
            <a:extLst>
              <a:ext uri="{FF2B5EF4-FFF2-40B4-BE49-F238E27FC236}">
                <a16:creationId xmlns:a16="http://schemas.microsoft.com/office/drawing/2014/main" id="{2A67EF82-6B41-9451-4444-FA0174E55448}"/>
              </a:ext>
            </a:extLst>
          </p:cNvPr>
          <p:cNvPicPr>
            <a:picLocks noChangeAspect="1"/>
          </p:cNvPicPr>
          <p:nvPr/>
        </p:nvPicPr>
        <p:blipFill>
          <a:blip r:embed="rId3"/>
          <a:stretch>
            <a:fillRect/>
          </a:stretch>
        </p:blipFill>
        <p:spPr>
          <a:xfrm>
            <a:off x="7785100" y="560582"/>
            <a:ext cx="4406900" cy="1460500"/>
          </a:xfrm>
          <a:prstGeom prst="rect">
            <a:avLst/>
          </a:prstGeom>
        </p:spPr>
      </p:pic>
      <p:pic>
        <p:nvPicPr>
          <p:cNvPr id="2" name="图片 1">
            <a:extLst>
              <a:ext uri="{FF2B5EF4-FFF2-40B4-BE49-F238E27FC236}">
                <a16:creationId xmlns:a16="http://schemas.microsoft.com/office/drawing/2014/main" id="{46D2828B-BA91-CE27-E271-28F99CCF0D8E}"/>
              </a:ext>
            </a:extLst>
          </p:cNvPr>
          <p:cNvPicPr>
            <a:picLocks noChangeAspect="1"/>
          </p:cNvPicPr>
          <p:nvPr/>
        </p:nvPicPr>
        <p:blipFill>
          <a:blip r:embed="rId4"/>
          <a:stretch>
            <a:fillRect/>
          </a:stretch>
        </p:blipFill>
        <p:spPr>
          <a:xfrm>
            <a:off x="168624" y="2111891"/>
            <a:ext cx="7772400" cy="3294946"/>
          </a:xfrm>
          <a:prstGeom prst="rect">
            <a:avLst/>
          </a:prstGeom>
        </p:spPr>
      </p:pic>
      <p:pic>
        <p:nvPicPr>
          <p:cNvPr id="3" name="图片 2">
            <a:extLst>
              <a:ext uri="{FF2B5EF4-FFF2-40B4-BE49-F238E27FC236}">
                <a16:creationId xmlns:a16="http://schemas.microsoft.com/office/drawing/2014/main" id="{2AD4CF02-0ABD-50A1-0911-1044FA4FC214}"/>
              </a:ext>
            </a:extLst>
          </p:cNvPr>
          <p:cNvPicPr>
            <a:picLocks noChangeAspect="1"/>
          </p:cNvPicPr>
          <p:nvPr/>
        </p:nvPicPr>
        <p:blipFill>
          <a:blip r:embed="rId5"/>
          <a:stretch>
            <a:fillRect/>
          </a:stretch>
        </p:blipFill>
        <p:spPr>
          <a:xfrm>
            <a:off x="7797800" y="3258779"/>
            <a:ext cx="4394200" cy="1638300"/>
          </a:xfrm>
          <a:prstGeom prst="rect">
            <a:avLst/>
          </a:prstGeom>
        </p:spPr>
      </p:pic>
    </p:spTree>
    <p:extLst>
      <p:ext uri="{BB962C8B-B14F-4D97-AF65-F5344CB8AC3E}">
        <p14:creationId xmlns:p14="http://schemas.microsoft.com/office/powerpoint/2010/main" val="38365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BBFEE5-2E6E-1268-E63D-DEBF82517123}"/>
              </a:ext>
            </a:extLst>
          </p:cNvPr>
          <p:cNvPicPr>
            <a:picLocks noChangeAspect="1"/>
          </p:cNvPicPr>
          <p:nvPr/>
        </p:nvPicPr>
        <p:blipFill>
          <a:blip r:embed="rId2"/>
          <a:stretch>
            <a:fillRect/>
          </a:stretch>
        </p:blipFill>
        <p:spPr>
          <a:xfrm>
            <a:off x="293862" y="377302"/>
            <a:ext cx="5971926" cy="1626049"/>
          </a:xfrm>
          <a:prstGeom prst="rect">
            <a:avLst/>
          </a:prstGeom>
        </p:spPr>
      </p:pic>
      <p:sp>
        <p:nvSpPr>
          <p:cNvPr id="2" name="文本框 1">
            <a:extLst>
              <a:ext uri="{FF2B5EF4-FFF2-40B4-BE49-F238E27FC236}">
                <a16:creationId xmlns:a16="http://schemas.microsoft.com/office/drawing/2014/main" id="{3B6FA86B-BCA0-9C58-9196-866FD3D59C03}"/>
              </a:ext>
            </a:extLst>
          </p:cNvPr>
          <p:cNvSpPr txBox="1"/>
          <p:nvPr/>
        </p:nvSpPr>
        <p:spPr>
          <a:xfrm>
            <a:off x="395258" y="1870096"/>
            <a:ext cx="9905016" cy="2862322"/>
          </a:xfrm>
          <a:prstGeom prst="rect">
            <a:avLst/>
          </a:prstGeom>
          <a:noFill/>
        </p:spPr>
        <p:txBody>
          <a:bodyPr wrap="square" rtlCol="0">
            <a:spAutoFit/>
          </a:bodyPr>
          <a:lstStyle/>
          <a:p>
            <a:r>
              <a:rPr kumimoji="1" lang="zh-CN" altLang="en-US" dirty="0"/>
              <a:t>目标：</a:t>
            </a:r>
            <a:endParaRPr kumimoji="1" lang="en-US" altLang="zh-CN" dirty="0"/>
          </a:p>
          <a:p>
            <a:r>
              <a:rPr kumimoji="1" lang="en-US" altLang="zh-CN" dirty="0"/>
              <a:t>	1.</a:t>
            </a:r>
            <a:r>
              <a:rPr kumimoji="1" lang="zh-CN" altLang="en-US" dirty="0"/>
              <a:t> 能做的分辨率有限</a:t>
            </a:r>
            <a:endParaRPr kumimoji="1" lang="en-US" altLang="zh-CN" dirty="0"/>
          </a:p>
          <a:p>
            <a:r>
              <a:rPr kumimoji="1" lang="en-US" altLang="zh-CN" dirty="0"/>
              <a:t>	2.</a:t>
            </a:r>
            <a:r>
              <a:rPr kumimoji="1" lang="zh-CN" altLang="en-US" dirty="0"/>
              <a:t> 使用生成模型去做</a:t>
            </a:r>
            <a:endParaRPr kumimoji="1" lang="en-US" altLang="zh-CN" dirty="0"/>
          </a:p>
          <a:p>
            <a:r>
              <a:rPr kumimoji="1" lang="en-US" altLang="zh-CN" dirty="0"/>
              <a:t>	3.</a:t>
            </a:r>
            <a:r>
              <a:rPr kumimoji="1" lang="zh-CN" altLang="en-US" dirty="0"/>
              <a:t> 做了一个</a:t>
            </a:r>
            <a:r>
              <a:rPr kumimoji="1" lang="zh-CN" altLang="en-US" dirty="0">
                <a:solidFill>
                  <a:srgbClr val="FF0000"/>
                </a:solidFill>
              </a:rPr>
              <a:t>投机取巧</a:t>
            </a:r>
            <a:r>
              <a:rPr kumimoji="1" lang="zh-CN" altLang="en-US" dirty="0"/>
              <a:t>的算术题。   </a:t>
            </a:r>
            <a:r>
              <a:rPr kumimoji="1" lang="en-US" altLang="zh-CN" dirty="0"/>
              <a:t>1</a:t>
            </a:r>
            <a:r>
              <a:rPr kumimoji="1" lang="zh-CN" altLang="en-US" dirty="0"/>
              <a:t> * </a:t>
            </a:r>
            <a:r>
              <a:rPr kumimoji="1" lang="en-US" altLang="zh-CN" dirty="0"/>
              <a:t>3</a:t>
            </a:r>
            <a:r>
              <a:rPr kumimoji="1" lang="zh-CN" altLang="en-US" dirty="0"/>
              <a:t> * </a:t>
            </a:r>
            <a:r>
              <a:rPr kumimoji="1" lang="en-US" altLang="zh-CN" dirty="0"/>
              <a:t>32</a:t>
            </a:r>
            <a:r>
              <a:rPr kumimoji="1" lang="zh-CN" altLang="en-US" dirty="0"/>
              <a:t> * </a:t>
            </a:r>
            <a:r>
              <a:rPr kumimoji="1" lang="en-US" altLang="zh-CN" dirty="0"/>
              <a:t>32</a:t>
            </a:r>
            <a:r>
              <a:rPr kumimoji="1" lang="zh-CN" altLang="en-US" dirty="0"/>
              <a:t> </a:t>
            </a:r>
            <a:r>
              <a:rPr kumimoji="1" lang="en-US" altLang="zh-CN" dirty="0"/>
              <a:t>=</a:t>
            </a:r>
            <a:r>
              <a:rPr kumimoji="1" lang="zh-CN" altLang="en-US" dirty="0"/>
              <a:t> </a:t>
            </a:r>
            <a:r>
              <a:rPr kumimoji="1" lang="en-US" altLang="zh-CN" dirty="0"/>
              <a:t>3272</a:t>
            </a:r>
            <a:r>
              <a:rPr kumimoji="1" lang="zh-CN" altLang="en-US" dirty="0"/>
              <a:t> </a:t>
            </a:r>
            <a:r>
              <a:rPr kumimoji="1" lang="en-US" altLang="zh-CN" dirty="0"/>
              <a:t>=</a:t>
            </a:r>
            <a:r>
              <a:rPr kumimoji="1" lang="zh-CN" altLang="en-US" dirty="0"/>
              <a:t> </a:t>
            </a:r>
            <a:r>
              <a:rPr kumimoji="1" lang="en-US" altLang="zh-CN" dirty="0"/>
              <a:t>16</a:t>
            </a:r>
            <a:r>
              <a:rPr kumimoji="1" lang="zh-CN" altLang="en-US" dirty="0"/>
              <a:t> * </a:t>
            </a:r>
            <a:r>
              <a:rPr kumimoji="1" lang="en-US" altLang="zh-CN" dirty="0"/>
              <a:t>12</a:t>
            </a:r>
            <a:r>
              <a:rPr kumimoji="1" lang="zh-CN" altLang="en-US" dirty="0"/>
              <a:t> * </a:t>
            </a:r>
            <a:r>
              <a:rPr kumimoji="1" lang="en-US" altLang="zh-CN" dirty="0"/>
              <a:t>4</a:t>
            </a:r>
            <a:r>
              <a:rPr kumimoji="1" lang="zh-CN" altLang="en-US" dirty="0"/>
              <a:t> * </a:t>
            </a:r>
            <a:r>
              <a:rPr kumimoji="1" lang="en-US" altLang="zh-CN" dirty="0"/>
              <a:t>4</a:t>
            </a:r>
          </a:p>
          <a:p>
            <a:endParaRPr kumimoji="1" lang="en-US" altLang="zh-CN" dirty="0"/>
          </a:p>
          <a:p>
            <a:endParaRPr kumimoji="1" lang="en-US" altLang="zh-CN" dirty="0"/>
          </a:p>
          <a:p>
            <a:r>
              <a:rPr kumimoji="1" lang="zh-CN" altLang="en-US" dirty="0"/>
              <a:t>提出了：</a:t>
            </a:r>
            <a:endParaRPr kumimoji="1" lang="en-US" altLang="zh-CN" dirty="0"/>
          </a:p>
          <a:p>
            <a:r>
              <a:rPr kumimoji="1" lang="en-US" altLang="zh-CN" dirty="0"/>
              <a:t>	1. </a:t>
            </a:r>
            <a:r>
              <a:rPr kumimoji="1" lang="zh-CN" altLang="en-US" dirty="0"/>
              <a:t>不直接优化</a:t>
            </a:r>
            <a:r>
              <a:rPr kumimoji="1" lang="en-US" altLang="zh-CN" dirty="0"/>
              <a:t>pixel</a:t>
            </a:r>
            <a:r>
              <a:rPr kumimoji="1" lang="zh-CN" altLang="en-US" dirty="0"/>
              <a:t>级别的图片，取而代之优化</a:t>
            </a:r>
            <a:r>
              <a:rPr kumimoji="1" lang="en-US" altLang="zh-CN" dirty="0"/>
              <a:t>latent</a:t>
            </a:r>
            <a:r>
              <a:rPr kumimoji="1" lang="zh-CN" altLang="en-US" dirty="0"/>
              <a:t> </a:t>
            </a:r>
            <a:r>
              <a:rPr kumimoji="1" lang="en-US" altLang="zh-CN" dirty="0"/>
              <a:t>vector</a:t>
            </a:r>
            <a:r>
              <a:rPr kumimoji="1" lang="zh-CN" altLang="en-US" dirty="0"/>
              <a:t>。</a:t>
            </a:r>
            <a:endParaRPr kumimoji="1" lang="en-US" altLang="zh-CN" dirty="0"/>
          </a:p>
          <a:p>
            <a:r>
              <a:rPr kumimoji="1" lang="en-US" altLang="zh-CN" dirty="0"/>
              <a:t>	2.</a:t>
            </a:r>
            <a:r>
              <a:rPr kumimoji="1" lang="zh-CN" altLang="en-US" dirty="0"/>
              <a:t> 在优化得到合适的</a:t>
            </a:r>
            <a:r>
              <a:rPr kumimoji="1" lang="en-US" altLang="zh-CN" dirty="0"/>
              <a:t>latent</a:t>
            </a:r>
            <a:r>
              <a:rPr kumimoji="1" lang="zh-CN" altLang="en-US" dirty="0"/>
              <a:t> </a:t>
            </a:r>
            <a:r>
              <a:rPr kumimoji="1" lang="en-US" altLang="zh-CN" dirty="0"/>
              <a:t>vector</a:t>
            </a:r>
            <a:r>
              <a:rPr kumimoji="1" lang="zh-CN" altLang="en-US" dirty="0"/>
              <a:t>的基础上，搭配预训练好的简单的</a:t>
            </a:r>
            <a:r>
              <a:rPr kumimoji="1" lang="en-US" altLang="zh-CN" dirty="0"/>
              <a:t>AE</a:t>
            </a:r>
            <a:r>
              <a:rPr kumimoji="1" lang="zh-CN" altLang="en-US" dirty="0"/>
              <a:t>，可以直接</a:t>
            </a:r>
            <a:r>
              <a:rPr kumimoji="1" lang="en-US" altLang="zh-CN" dirty="0"/>
              <a:t>decode</a:t>
            </a:r>
            <a:r>
              <a:rPr kumimoji="1" lang="zh-CN" altLang="en-US" dirty="0"/>
              <a:t>出来大量的</a:t>
            </a:r>
            <a:r>
              <a:rPr kumimoji="1" lang="en-US" altLang="zh-CN" dirty="0"/>
              <a:t>condense</a:t>
            </a:r>
            <a:r>
              <a:rPr kumimoji="1" lang="zh-CN" altLang="en-US" dirty="0"/>
              <a:t> 样本，且总的需要优化的参数量和之前方法一致。</a:t>
            </a:r>
            <a:endParaRPr kumimoji="1" lang="en-US" altLang="zh-CN" dirty="0"/>
          </a:p>
        </p:txBody>
      </p:sp>
      <p:pic>
        <p:nvPicPr>
          <p:cNvPr id="3" name="图片 2">
            <a:extLst>
              <a:ext uri="{FF2B5EF4-FFF2-40B4-BE49-F238E27FC236}">
                <a16:creationId xmlns:a16="http://schemas.microsoft.com/office/drawing/2014/main" id="{A2414A37-B8E9-D3F3-C38A-3E0715AA837F}"/>
              </a:ext>
            </a:extLst>
          </p:cNvPr>
          <p:cNvPicPr>
            <a:picLocks noChangeAspect="1"/>
          </p:cNvPicPr>
          <p:nvPr/>
        </p:nvPicPr>
        <p:blipFill>
          <a:blip r:embed="rId3"/>
          <a:stretch>
            <a:fillRect/>
          </a:stretch>
        </p:blipFill>
        <p:spPr>
          <a:xfrm>
            <a:off x="5670099" y="955286"/>
            <a:ext cx="6350000" cy="1549400"/>
          </a:xfrm>
          <a:prstGeom prst="rect">
            <a:avLst/>
          </a:prstGeom>
        </p:spPr>
      </p:pic>
    </p:spTree>
    <p:extLst>
      <p:ext uri="{BB962C8B-B14F-4D97-AF65-F5344CB8AC3E}">
        <p14:creationId xmlns:p14="http://schemas.microsoft.com/office/powerpoint/2010/main" val="254184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BBFEE5-2E6E-1268-E63D-DEBF82517123}"/>
              </a:ext>
            </a:extLst>
          </p:cNvPr>
          <p:cNvPicPr>
            <a:picLocks noChangeAspect="1"/>
          </p:cNvPicPr>
          <p:nvPr/>
        </p:nvPicPr>
        <p:blipFill>
          <a:blip r:embed="rId2"/>
          <a:stretch>
            <a:fillRect/>
          </a:stretch>
        </p:blipFill>
        <p:spPr>
          <a:xfrm>
            <a:off x="293862" y="377302"/>
            <a:ext cx="5971926" cy="1626049"/>
          </a:xfrm>
          <a:prstGeom prst="rect">
            <a:avLst/>
          </a:prstGeom>
        </p:spPr>
      </p:pic>
      <p:pic>
        <p:nvPicPr>
          <p:cNvPr id="4" name="图片 3">
            <a:extLst>
              <a:ext uri="{FF2B5EF4-FFF2-40B4-BE49-F238E27FC236}">
                <a16:creationId xmlns:a16="http://schemas.microsoft.com/office/drawing/2014/main" id="{075772F9-41DD-28BF-E85B-21B5A4A71773}"/>
              </a:ext>
            </a:extLst>
          </p:cNvPr>
          <p:cNvPicPr>
            <a:picLocks noChangeAspect="1"/>
          </p:cNvPicPr>
          <p:nvPr/>
        </p:nvPicPr>
        <p:blipFill>
          <a:blip r:embed="rId3"/>
          <a:stretch>
            <a:fillRect/>
          </a:stretch>
        </p:blipFill>
        <p:spPr>
          <a:xfrm>
            <a:off x="3801988" y="2768600"/>
            <a:ext cx="4927600" cy="660400"/>
          </a:xfrm>
          <a:prstGeom prst="rect">
            <a:avLst/>
          </a:prstGeom>
        </p:spPr>
      </p:pic>
      <p:sp>
        <p:nvSpPr>
          <p:cNvPr id="5" name="文本框 4">
            <a:extLst>
              <a:ext uri="{FF2B5EF4-FFF2-40B4-BE49-F238E27FC236}">
                <a16:creationId xmlns:a16="http://schemas.microsoft.com/office/drawing/2014/main" id="{56CAFED0-F3E9-8E2C-4BDC-05BCC13C4A4E}"/>
              </a:ext>
            </a:extLst>
          </p:cNvPr>
          <p:cNvSpPr txBox="1"/>
          <p:nvPr/>
        </p:nvSpPr>
        <p:spPr>
          <a:xfrm>
            <a:off x="1656481" y="2914134"/>
            <a:ext cx="2383339" cy="369332"/>
          </a:xfrm>
          <a:prstGeom prst="rect">
            <a:avLst/>
          </a:prstGeom>
          <a:noFill/>
        </p:spPr>
        <p:txBody>
          <a:bodyPr wrap="square" rtlCol="0">
            <a:spAutoFit/>
          </a:bodyPr>
          <a:lstStyle/>
          <a:p>
            <a:r>
              <a:rPr kumimoji="1" lang="zh-CN" altLang="en-US" dirty="0"/>
              <a:t>最终优化目标</a:t>
            </a:r>
          </a:p>
        </p:txBody>
      </p:sp>
      <p:pic>
        <p:nvPicPr>
          <p:cNvPr id="6" name="图片 5">
            <a:extLst>
              <a:ext uri="{FF2B5EF4-FFF2-40B4-BE49-F238E27FC236}">
                <a16:creationId xmlns:a16="http://schemas.microsoft.com/office/drawing/2014/main" id="{7ECE16ED-08A7-5908-2B0A-BFD0C50C8AC5}"/>
              </a:ext>
            </a:extLst>
          </p:cNvPr>
          <p:cNvPicPr>
            <a:picLocks noChangeAspect="1"/>
          </p:cNvPicPr>
          <p:nvPr/>
        </p:nvPicPr>
        <p:blipFill>
          <a:blip r:embed="rId4"/>
          <a:stretch>
            <a:fillRect/>
          </a:stretch>
        </p:blipFill>
        <p:spPr>
          <a:xfrm>
            <a:off x="3740027" y="3865839"/>
            <a:ext cx="6045200" cy="1155700"/>
          </a:xfrm>
          <a:prstGeom prst="rect">
            <a:avLst/>
          </a:prstGeom>
        </p:spPr>
      </p:pic>
      <p:sp>
        <p:nvSpPr>
          <p:cNvPr id="8" name="文本框 7">
            <a:extLst>
              <a:ext uri="{FF2B5EF4-FFF2-40B4-BE49-F238E27FC236}">
                <a16:creationId xmlns:a16="http://schemas.microsoft.com/office/drawing/2014/main" id="{E969E87C-3765-8698-CAC1-11F2807982B6}"/>
              </a:ext>
            </a:extLst>
          </p:cNvPr>
          <p:cNvSpPr txBox="1"/>
          <p:nvPr/>
        </p:nvSpPr>
        <p:spPr>
          <a:xfrm>
            <a:off x="1656481" y="4074357"/>
            <a:ext cx="2383339" cy="369332"/>
          </a:xfrm>
          <a:prstGeom prst="rect">
            <a:avLst/>
          </a:prstGeom>
          <a:noFill/>
        </p:spPr>
        <p:txBody>
          <a:bodyPr wrap="square" rtlCol="0">
            <a:spAutoFit/>
          </a:bodyPr>
          <a:lstStyle/>
          <a:p>
            <a:r>
              <a:rPr kumimoji="1" lang="en-US" altLang="zh-CN" dirty="0"/>
              <a:t>Gradient</a:t>
            </a:r>
            <a:endParaRPr kumimoji="1" lang="zh-CN" altLang="en-US" dirty="0"/>
          </a:p>
        </p:txBody>
      </p:sp>
    </p:spTree>
    <p:extLst>
      <p:ext uri="{BB962C8B-B14F-4D97-AF65-F5344CB8AC3E}">
        <p14:creationId xmlns:p14="http://schemas.microsoft.com/office/powerpoint/2010/main" val="494349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BBFEE5-2E6E-1268-E63D-DEBF82517123}"/>
              </a:ext>
            </a:extLst>
          </p:cNvPr>
          <p:cNvPicPr>
            <a:picLocks noChangeAspect="1"/>
          </p:cNvPicPr>
          <p:nvPr/>
        </p:nvPicPr>
        <p:blipFill>
          <a:blip r:embed="rId2"/>
          <a:stretch>
            <a:fillRect/>
          </a:stretch>
        </p:blipFill>
        <p:spPr>
          <a:xfrm>
            <a:off x="293862" y="377302"/>
            <a:ext cx="5971926" cy="1626049"/>
          </a:xfrm>
          <a:prstGeom prst="rect">
            <a:avLst/>
          </a:prstGeom>
        </p:spPr>
      </p:pic>
      <p:pic>
        <p:nvPicPr>
          <p:cNvPr id="2" name="图片 1">
            <a:extLst>
              <a:ext uri="{FF2B5EF4-FFF2-40B4-BE49-F238E27FC236}">
                <a16:creationId xmlns:a16="http://schemas.microsoft.com/office/drawing/2014/main" id="{120C277E-69AF-5C06-1B11-7BB5C002B7D3}"/>
              </a:ext>
            </a:extLst>
          </p:cNvPr>
          <p:cNvPicPr>
            <a:picLocks noChangeAspect="1"/>
          </p:cNvPicPr>
          <p:nvPr/>
        </p:nvPicPr>
        <p:blipFill>
          <a:blip r:embed="rId3"/>
          <a:stretch>
            <a:fillRect/>
          </a:stretch>
        </p:blipFill>
        <p:spPr>
          <a:xfrm>
            <a:off x="3228790" y="1190326"/>
            <a:ext cx="6819900" cy="4800600"/>
          </a:xfrm>
          <a:prstGeom prst="rect">
            <a:avLst/>
          </a:prstGeom>
        </p:spPr>
      </p:pic>
    </p:spTree>
    <p:extLst>
      <p:ext uri="{BB962C8B-B14F-4D97-AF65-F5344CB8AC3E}">
        <p14:creationId xmlns:p14="http://schemas.microsoft.com/office/powerpoint/2010/main" val="25565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7F269A-2FEE-4B9A-C172-2D55005D482D}"/>
              </a:ext>
            </a:extLst>
          </p:cNvPr>
          <p:cNvSpPr txBox="1"/>
          <p:nvPr/>
        </p:nvSpPr>
        <p:spPr>
          <a:xfrm>
            <a:off x="271317" y="1915668"/>
            <a:ext cx="11415305" cy="2585323"/>
          </a:xfrm>
          <a:prstGeom prst="rect">
            <a:avLst/>
          </a:prstGeom>
          <a:noFill/>
        </p:spPr>
        <p:txBody>
          <a:bodyPr wrap="square" rtlCol="0">
            <a:spAutoFit/>
          </a:bodyPr>
          <a:lstStyle/>
          <a:p>
            <a:pPr marL="285750" indent="-285750">
              <a:buFont typeface="Wingdings" panose="05000000000000000000" pitchFamily="2" charset="2"/>
              <a:buChar char="l"/>
            </a:pPr>
            <a:endParaRPr lang="en-US" altLang="zh-CN" sz="1800" b="0" i="0" u="none" strike="noStrike" baseline="0" dirty="0">
              <a:latin typeface="NimbusRomNo9L-Medi"/>
            </a:endParaRPr>
          </a:p>
          <a:p>
            <a:pPr marL="285750" indent="-285750">
              <a:buFont typeface="Wingdings" panose="05000000000000000000" pitchFamily="2" charset="2"/>
              <a:buChar char="l"/>
            </a:pPr>
            <a:r>
              <a:rPr lang="en-US" altLang="zh-CN" dirty="0">
                <a:latin typeface="NimbusRomNo9L-Medi"/>
              </a:rPr>
              <a:t>Dataset distillation </a:t>
            </a:r>
            <a:r>
              <a:rPr lang="zh-CN" altLang="en-US" dirty="0">
                <a:latin typeface="NimbusRomNo9L-Medi"/>
              </a:rPr>
              <a:t> </a:t>
            </a:r>
            <a:r>
              <a:rPr lang="en-US" altLang="zh-CN" dirty="0">
                <a:latin typeface="NimbusRomNo9L-Medi"/>
              </a:rPr>
              <a:t>(</a:t>
            </a:r>
            <a:r>
              <a:rPr lang="en-US" altLang="zh-CN" dirty="0" err="1">
                <a:latin typeface="NimbusRomNo9L-Medi"/>
              </a:rPr>
              <a:t>Arxiv</a:t>
            </a:r>
            <a:r>
              <a:rPr lang="en-US" altLang="zh-CN" dirty="0">
                <a:latin typeface="NimbusRomNo9L-Medi"/>
              </a:rPr>
              <a:t> 2018)</a:t>
            </a:r>
          </a:p>
          <a:p>
            <a:pPr marL="285750" indent="-285750">
              <a:buFont typeface="Wingdings" panose="05000000000000000000" pitchFamily="2" charset="2"/>
              <a:buChar char="l"/>
            </a:pPr>
            <a:endParaRPr lang="en-US" altLang="zh-CN" sz="1800" b="0" i="0" u="none" strike="noStrike" baseline="0" dirty="0">
              <a:latin typeface="NimbusRomNo9L-Medi"/>
            </a:endParaRPr>
          </a:p>
          <a:p>
            <a:pPr marL="285750" indent="-285750">
              <a:buFont typeface="Wingdings" panose="05000000000000000000" pitchFamily="2" charset="2"/>
              <a:buChar char="l"/>
            </a:pPr>
            <a:r>
              <a:rPr lang="en-US" altLang="zh-CN" sz="1800" b="0" i="0" u="none" strike="noStrike" baseline="0" dirty="0">
                <a:latin typeface="NimbusRomNo9L-Medi"/>
              </a:rPr>
              <a:t>Dataset Condensation with Distribution Matching (</a:t>
            </a:r>
            <a:r>
              <a:rPr lang="en-US" altLang="zh-CN" sz="1800" b="0" i="0" u="none" strike="noStrike" baseline="0" dirty="0" err="1">
                <a:latin typeface="NimbusRomNo9L-Medi"/>
              </a:rPr>
              <a:t>Arxiv</a:t>
            </a:r>
            <a:r>
              <a:rPr lang="en-US" altLang="zh-CN" sz="1800" b="0" i="0" u="none" strike="noStrike" baseline="0" dirty="0">
                <a:latin typeface="NimbusRomNo9L-Medi"/>
              </a:rPr>
              <a:t> 2021, ICLR2021 rejected)</a:t>
            </a:r>
          </a:p>
          <a:p>
            <a:pPr marL="285750" indent="-285750">
              <a:buFont typeface="Wingdings" panose="05000000000000000000" pitchFamily="2" charset="2"/>
              <a:buChar char="l"/>
            </a:pPr>
            <a:endParaRPr lang="en-US" altLang="zh-CN" sz="1800" b="0" i="0" u="none" strike="noStrike" baseline="0" dirty="0">
              <a:latin typeface="NimbusRomNo9L-Medi"/>
            </a:endParaRPr>
          </a:p>
          <a:p>
            <a:pPr marL="285750" indent="-285750">
              <a:buFont typeface="Wingdings" panose="05000000000000000000" pitchFamily="2" charset="2"/>
              <a:buChar char="l"/>
            </a:pPr>
            <a:r>
              <a:rPr lang="en-US" altLang="zh-CN" sz="1800" b="0" i="0" u="none" strike="noStrike" baseline="0" dirty="0">
                <a:latin typeface="NimbusRomNo9L-Medi"/>
              </a:rPr>
              <a:t>CAFE: Learning to Condense Dataset by Aligning Features (CVPR 2022)</a:t>
            </a:r>
            <a:endParaRPr lang="en-US" altLang="zh-CN" sz="1800" b="0" i="0" u="none" strike="noStrike" baseline="0" dirty="0">
              <a:latin typeface="NimbusRomNo9L-Regu"/>
            </a:endParaRPr>
          </a:p>
          <a:p>
            <a:endParaRPr lang="en-US" altLang="zh-CN" sz="1800" b="0" i="0" u="none" strike="noStrike" baseline="0" dirty="0">
              <a:latin typeface="NimbusRomNo9L-Regu"/>
            </a:endParaRPr>
          </a:p>
          <a:p>
            <a:pPr marL="285750" indent="-285750">
              <a:buFont typeface="Wingdings" panose="05000000000000000000" pitchFamily="2" charset="2"/>
              <a:buChar char="l"/>
            </a:pPr>
            <a:r>
              <a:rPr lang="en-US" altLang="zh-CN" sz="1800" b="0" i="0" u="none" strike="noStrike" baseline="0" dirty="0">
                <a:latin typeface="NimbusRomNo9L-Regu"/>
              </a:rPr>
              <a:t>DATASET CONDENSATION WITH LATENT SPACE KNOWLEDGE FACTORIZATION AND SHARINE </a:t>
            </a:r>
            <a:r>
              <a:rPr lang="en-US" altLang="zh-CN" sz="1800" b="0" i="0" u="none" strike="noStrike" baseline="0" dirty="0">
                <a:latin typeface="NimbusRomNo9L-Medi"/>
              </a:rPr>
              <a:t>(ICLR2022 submitting)</a:t>
            </a:r>
          </a:p>
          <a:p>
            <a:endParaRPr lang="en-US" altLang="zh-CN" sz="1800" b="0" i="0" u="none" strike="noStrike" baseline="0" dirty="0">
              <a:latin typeface="NimbusRomNo9L-Regu"/>
            </a:endParaRPr>
          </a:p>
        </p:txBody>
      </p:sp>
    </p:spTree>
    <p:extLst>
      <p:ext uri="{BB962C8B-B14F-4D97-AF65-F5344CB8AC3E}">
        <p14:creationId xmlns:p14="http://schemas.microsoft.com/office/powerpoint/2010/main" val="2513915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BBFEE5-2E6E-1268-E63D-DEBF82517123}"/>
              </a:ext>
            </a:extLst>
          </p:cNvPr>
          <p:cNvPicPr>
            <a:picLocks noChangeAspect="1"/>
          </p:cNvPicPr>
          <p:nvPr/>
        </p:nvPicPr>
        <p:blipFill>
          <a:blip r:embed="rId2"/>
          <a:stretch>
            <a:fillRect/>
          </a:stretch>
        </p:blipFill>
        <p:spPr>
          <a:xfrm>
            <a:off x="293862" y="377302"/>
            <a:ext cx="5971926" cy="1626049"/>
          </a:xfrm>
          <a:prstGeom prst="rect">
            <a:avLst/>
          </a:prstGeom>
        </p:spPr>
      </p:pic>
      <p:pic>
        <p:nvPicPr>
          <p:cNvPr id="2" name="图片 1">
            <a:extLst>
              <a:ext uri="{FF2B5EF4-FFF2-40B4-BE49-F238E27FC236}">
                <a16:creationId xmlns:a16="http://schemas.microsoft.com/office/drawing/2014/main" id="{56EA00D4-D29A-505F-E63A-A3A5D7565D61}"/>
              </a:ext>
            </a:extLst>
          </p:cNvPr>
          <p:cNvPicPr>
            <a:picLocks noChangeAspect="1"/>
          </p:cNvPicPr>
          <p:nvPr/>
        </p:nvPicPr>
        <p:blipFill>
          <a:blip r:embed="rId3"/>
          <a:stretch>
            <a:fillRect/>
          </a:stretch>
        </p:blipFill>
        <p:spPr>
          <a:xfrm>
            <a:off x="2944738" y="2093493"/>
            <a:ext cx="6642100" cy="3721100"/>
          </a:xfrm>
          <a:prstGeom prst="rect">
            <a:avLst/>
          </a:prstGeom>
        </p:spPr>
      </p:pic>
    </p:spTree>
    <p:extLst>
      <p:ext uri="{BB962C8B-B14F-4D97-AF65-F5344CB8AC3E}">
        <p14:creationId xmlns:p14="http://schemas.microsoft.com/office/powerpoint/2010/main" val="41370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27C796-1ABF-BF3D-B7AC-E6BC83AEA278}"/>
              </a:ext>
            </a:extLst>
          </p:cNvPr>
          <p:cNvSpPr txBox="1"/>
          <p:nvPr/>
        </p:nvSpPr>
        <p:spPr>
          <a:xfrm>
            <a:off x="612295" y="363663"/>
            <a:ext cx="2383339" cy="369332"/>
          </a:xfrm>
          <a:prstGeom prst="rect">
            <a:avLst/>
          </a:prstGeom>
          <a:noFill/>
        </p:spPr>
        <p:txBody>
          <a:bodyPr wrap="square" rtlCol="0">
            <a:spAutoFit/>
          </a:bodyPr>
          <a:lstStyle/>
          <a:p>
            <a:r>
              <a:rPr kumimoji="1" lang="zh-CN" altLang="en-US" dirty="0"/>
              <a:t>一些</a:t>
            </a:r>
            <a:r>
              <a:rPr kumimoji="1" lang="en-US" altLang="zh-CN" dirty="0"/>
              <a:t>Discussion</a:t>
            </a:r>
            <a:endParaRPr kumimoji="1" lang="zh-CN" altLang="en-US" dirty="0"/>
          </a:p>
        </p:txBody>
      </p:sp>
      <p:sp>
        <p:nvSpPr>
          <p:cNvPr id="4" name="文本框 3">
            <a:extLst>
              <a:ext uri="{FF2B5EF4-FFF2-40B4-BE49-F238E27FC236}">
                <a16:creationId xmlns:a16="http://schemas.microsoft.com/office/drawing/2014/main" id="{DE833B01-9D68-C368-BD54-CE13A171D8DC}"/>
              </a:ext>
            </a:extLst>
          </p:cNvPr>
          <p:cNvSpPr txBox="1"/>
          <p:nvPr/>
        </p:nvSpPr>
        <p:spPr>
          <a:xfrm>
            <a:off x="1333254" y="1645920"/>
            <a:ext cx="7716356" cy="369332"/>
          </a:xfrm>
          <a:prstGeom prst="rect">
            <a:avLst/>
          </a:prstGeom>
          <a:noFill/>
        </p:spPr>
        <p:txBody>
          <a:bodyPr wrap="square" rtlCol="0">
            <a:spAutoFit/>
          </a:bodyPr>
          <a:lstStyle/>
          <a:p>
            <a:r>
              <a:rPr kumimoji="1" lang="en-US" altLang="zh-CN" dirty="0"/>
              <a:t>1. </a:t>
            </a:r>
            <a:r>
              <a:rPr kumimoji="1" lang="zh-CN" altLang="en-US" dirty="0"/>
              <a:t>跨结构的表现很糟糕 </a:t>
            </a:r>
          </a:p>
        </p:txBody>
      </p:sp>
      <p:pic>
        <p:nvPicPr>
          <p:cNvPr id="5" name="图片 4">
            <a:extLst>
              <a:ext uri="{FF2B5EF4-FFF2-40B4-BE49-F238E27FC236}">
                <a16:creationId xmlns:a16="http://schemas.microsoft.com/office/drawing/2014/main" id="{BEDFEF35-4A86-9DD2-33C6-C489617782EA}"/>
              </a:ext>
            </a:extLst>
          </p:cNvPr>
          <p:cNvPicPr>
            <a:picLocks noChangeAspect="1"/>
          </p:cNvPicPr>
          <p:nvPr/>
        </p:nvPicPr>
        <p:blipFill>
          <a:blip r:embed="rId2"/>
          <a:stretch>
            <a:fillRect/>
          </a:stretch>
        </p:blipFill>
        <p:spPr>
          <a:xfrm>
            <a:off x="4318081" y="686514"/>
            <a:ext cx="3168199" cy="2288144"/>
          </a:xfrm>
          <a:prstGeom prst="rect">
            <a:avLst/>
          </a:prstGeom>
        </p:spPr>
      </p:pic>
      <p:pic>
        <p:nvPicPr>
          <p:cNvPr id="6" name="图片 5">
            <a:extLst>
              <a:ext uri="{FF2B5EF4-FFF2-40B4-BE49-F238E27FC236}">
                <a16:creationId xmlns:a16="http://schemas.microsoft.com/office/drawing/2014/main" id="{1B2C70D3-BF6E-9619-50DF-0B0DBDFC42A1}"/>
              </a:ext>
            </a:extLst>
          </p:cNvPr>
          <p:cNvPicPr>
            <a:picLocks noChangeAspect="1"/>
          </p:cNvPicPr>
          <p:nvPr/>
        </p:nvPicPr>
        <p:blipFill>
          <a:blip r:embed="rId3"/>
          <a:stretch>
            <a:fillRect/>
          </a:stretch>
        </p:blipFill>
        <p:spPr>
          <a:xfrm>
            <a:off x="7945037" y="434658"/>
            <a:ext cx="4089400" cy="2540000"/>
          </a:xfrm>
          <a:prstGeom prst="rect">
            <a:avLst/>
          </a:prstGeom>
        </p:spPr>
      </p:pic>
      <p:pic>
        <p:nvPicPr>
          <p:cNvPr id="8" name="图片 7">
            <a:extLst>
              <a:ext uri="{FF2B5EF4-FFF2-40B4-BE49-F238E27FC236}">
                <a16:creationId xmlns:a16="http://schemas.microsoft.com/office/drawing/2014/main" id="{4A350741-8689-7D59-68B5-F499B5D77051}"/>
              </a:ext>
            </a:extLst>
          </p:cNvPr>
          <p:cNvPicPr>
            <a:picLocks noChangeAspect="1"/>
          </p:cNvPicPr>
          <p:nvPr/>
        </p:nvPicPr>
        <p:blipFill>
          <a:blip r:embed="rId4"/>
          <a:stretch>
            <a:fillRect/>
          </a:stretch>
        </p:blipFill>
        <p:spPr>
          <a:xfrm>
            <a:off x="4713338" y="3292889"/>
            <a:ext cx="4127500" cy="2336800"/>
          </a:xfrm>
          <a:prstGeom prst="rect">
            <a:avLst/>
          </a:prstGeom>
        </p:spPr>
      </p:pic>
      <p:sp>
        <p:nvSpPr>
          <p:cNvPr id="9" name="文本框 8">
            <a:extLst>
              <a:ext uri="{FF2B5EF4-FFF2-40B4-BE49-F238E27FC236}">
                <a16:creationId xmlns:a16="http://schemas.microsoft.com/office/drawing/2014/main" id="{9C885C96-5097-C3D8-9AFE-9296789B072E}"/>
              </a:ext>
            </a:extLst>
          </p:cNvPr>
          <p:cNvSpPr txBox="1"/>
          <p:nvPr/>
        </p:nvSpPr>
        <p:spPr>
          <a:xfrm>
            <a:off x="1333254" y="4276623"/>
            <a:ext cx="3380084" cy="923330"/>
          </a:xfrm>
          <a:prstGeom prst="rect">
            <a:avLst/>
          </a:prstGeom>
          <a:noFill/>
        </p:spPr>
        <p:txBody>
          <a:bodyPr wrap="square" rtlCol="0">
            <a:spAutoFit/>
          </a:bodyPr>
          <a:lstStyle/>
          <a:p>
            <a:r>
              <a:rPr kumimoji="1" lang="en-US" altLang="zh-CN" dirty="0"/>
              <a:t>2. IPC</a:t>
            </a:r>
            <a:r>
              <a:rPr kumimoji="1" lang="zh-CN" altLang="en-US" dirty="0"/>
              <a:t>增大后，各种方法的表现和</a:t>
            </a:r>
            <a:r>
              <a:rPr kumimoji="1" lang="en-US" altLang="zh-CN" dirty="0"/>
              <a:t>random</a:t>
            </a:r>
            <a:r>
              <a:rPr kumimoji="1" lang="zh-CN" altLang="en-US" dirty="0"/>
              <a:t>没有区别，甚至不如</a:t>
            </a:r>
            <a:r>
              <a:rPr kumimoji="1" lang="en-US" altLang="zh-CN" dirty="0"/>
              <a:t>Coreset</a:t>
            </a:r>
            <a:r>
              <a:rPr kumimoji="1" lang="zh-CN" altLang="en-US" dirty="0"/>
              <a:t>的一些方法 </a:t>
            </a:r>
          </a:p>
        </p:txBody>
      </p:sp>
    </p:spTree>
    <p:extLst>
      <p:ext uri="{BB962C8B-B14F-4D97-AF65-F5344CB8AC3E}">
        <p14:creationId xmlns:p14="http://schemas.microsoft.com/office/powerpoint/2010/main" val="224063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27C796-1ABF-BF3D-B7AC-E6BC83AEA278}"/>
              </a:ext>
            </a:extLst>
          </p:cNvPr>
          <p:cNvSpPr txBox="1"/>
          <p:nvPr/>
        </p:nvSpPr>
        <p:spPr>
          <a:xfrm>
            <a:off x="612295" y="363663"/>
            <a:ext cx="2383339" cy="369332"/>
          </a:xfrm>
          <a:prstGeom prst="rect">
            <a:avLst/>
          </a:prstGeom>
          <a:noFill/>
        </p:spPr>
        <p:txBody>
          <a:bodyPr wrap="square" rtlCol="0">
            <a:spAutoFit/>
          </a:bodyPr>
          <a:lstStyle/>
          <a:p>
            <a:r>
              <a:rPr kumimoji="1" lang="zh-CN" altLang="en-US" dirty="0"/>
              <a:t>一些</a:t>
            </a:r>
            <a:r>
              <a:rPr kumimoji="1" lang="en-US" altLang="zh-CN" dirty="0"/>
              <a:t>Discussion</a:t>
            </a:r>
            <a:endParaRPr kumimoji="1" lang="zh-CN" altLang="en-US" dirty="0"/>
          </a:p>
        </p:txBody>
      </p:sp>
      <p:sp>
        <p:nvSpPr>
          <p:cNvPr id="4" name="文本框 3">
            <a:extLst>
              <a:ext uri="{FF2B5EF4-FFF2-40B4-BE49-F238E27FC236}">
                <a16:creationId xmlns:a16="http://schemas.microsoft.com/office/drawing/2014/main" id="{DE833B01-9D68-C368-BD54-CE13A171D8DC}"/>
              </a:ext>
            </a:extLst>
          </p:cNvPr>
          <p:cNvSpPr txBox="1"/>
          <p:nvPr/>
        </p:nvSpPr>
        <p:spPr>
          <a:xfrm>
            <a:off x="1333254" y="1645920"/>
            <a:ext cx="9639546" cy="1477328"/>
          </a:xfrm>
          <a:prstGeom prst="rect">
            <a:avLst/>
          </a:prstGeom>
          <a:noFill/>
        </p:spPr>
        <p:txBody>
          <a:bodyPr wrap="square" rtlCol="0">
            <a:spAutoFit/>
          </a:bodyPr>
          <a:lstStyle/>
          <a:p>
            <a:r>
              <a:rPr kumimoji="1" lang="en-US" altLang="zh-CN" dirty="0"/>
              <a:t>3. </a:t>
            </a:r>
            <a:r>
              <a:rPr kumimoji="1" lang="zh-CN" altLang="en-US" dirty="0"/>
              <a:t>如何做到无监督的环境下？</a:t>
            </a:r>
            <a:endParaRPr kumimoji="1" lang="en-US" altLang="zh-CN" dirty="0"/>
          </a:p>
          <a:p>
            <a:endParaRPr kumimoji="1" lang="en-US" altLang="zh-CN" dirty="0"/>
          </a:p>
          <a:p>
            <a:r>
              <a:rPr kumimoji="1" lang="en-US" altLang="zh-CN" dirty="0"/>
              <a:t>4.</a:t>
            </a:r>
            <a:r>
              <a:rPr kumimoji="1" lang="zh-CN" altLang="en-US" dirty="0"/>
              <a:t> 如何跳出分类，能做到分割等任务上？</a:t>
            </a:r>
            <a:endParaRPr kumimoji="1" lang="en-US" altLang="zh-CN" dirty="0"/>
          </a:p>
          <a:p>
            <a:endParaRPr kumimoji="1" lang="en-US" altLang="zh-CN" dirty="0"/>
          </a:p>
          <a:p>
            <a:r>
              <a:rPr kumimoji="1" lang="en-US" altLang="zh-CN" dirty="0"/>
              <a:t>5.</a:t>
            </a:r>
            <a:r>
              <a:rPr kumimoji="1" lang="zh-CN" altLang="en-US" dirty="0"/>
              <a:t> </a:t>
            </a:r>
            <a:r>
              <a:rPr kumimoji="1" lang="en-US" altLang="zh-CN" dirty="0"/>
              <a:t>Discriminative</a:t>
            </a:r>
            <a:r>
              <a:rPr kumimoji="1" lang="zh-CN" altLang="en-US" dirty="0"/>
              <a:t> </a:t>
            </a:r>
            <a:r>
              <a:rPr kumimoji="1" lang="en-US" altLang="zh-CN" dirty="0"/>
              <a:t>information</a:t>
            </a:r>
            <a:r>
              <a:rPr kumimoji="1" lang="zh-CN" altLang="en-US" dirty="0"/>
              <a:t>是有意义的，但是怎么更优雅的和主</a:t>
            </a:r>
            <a:r>
              <a:rPr kumimoji="1" lang="en-US" altLang="zh-CN" dirty="0"/>
              <a:t>loss</a:t>
            </a:r>
            <a:r>
              <a:rPr kumimoji="1" lang="zh-CN" altLang="en-US" dirty="0"/>
              <a:t> </a:t>
            </a:r>
            <a:r>
              <a:rPr kumimoji="1" lang="en-US" altLang="zh-CN" dirty="0"/>
              <a:t>term</a:t>
            </a:r>
            <a:r>
              <a:rPr kumimoji="1" lang="zh-CN" altLang="en-US" dirty="0"/>
              <a:t>结合？</a:t>
            </a:r>
          </a:p>
        </p:txBody>
      </p:sp>
    </p:spTree>
    <p:extLst>
      <p:ext uri="{BB962C8B-B14F-4D97-AF65-F5344CB8AC3E}">
        <p14:creationId xmlns:p14="http://schemas.microsoft.com/office/powerpoint/2010/main" val="1445307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5E488A4-ABAC-A18C-175F-B9B11E626DE3}"/>
              </a:ext>
            </a:extLst>
          </p:cNvPr>
          <p:cNvSpPr txBox="1"/>
          <p:nvPr/>
        </p:nvSpPr>
        <p:spPr>
          <a:xfrm>
            <a:off x="3523262" y="2334048"/>
            <a:ext cx="5145475" cy="1569660"/>
          </a:xfrm>
          <a:prstGeom prst="rect">
            <a:avLst/>
          </a:prstGeom>
          <a:noFill/>
        </p:spPr>
        <p:txBody>
          <a:bodyPr wrap="square" rtlCol="0">
            <a:spAutoFit/>
          </a:bodyPr>
          <a:lstStyle/>
          <a:p>
            <a:r>
              <a:rPr kumimoji="1" lang="zh-CN" altLang="en-US" sz="9600" dirty="0"/>
              <a:t>谢谢倾听！</a:t>
            </a:r>
          </a:p>
        </p:txBody>
      </p:sp>
    </p:spTree>
    <p:extLst>
      <p:ext uri="{BB962C8B-B14F-4D97-AF65-F5344CB8AC3E}">
        <p14:creationId xmlns:p14="http://schemas.microsoft.com/office/powerpoint/2010/main" val="368377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BC0557-61DB-F653-0319-7CE48D981204}"/>
              </a:ext>
            </a:extLst>
          </p:cNvPr>
          <p:cNvPicPr>
            <a:picLocks noChangeAspect="1"/>
          </p:cNvPicPr>
          <p:nvPr/>
        </p:nvPicPr>
        <p:blipFill>
          <a:blip r:embed="rId2"/>
          <a:stretch>
            <a:fillRect/>
          </a:stretch>
        </p:blipFill>
        <p:spPr>
          <a:xfrm>
            <a:off x="6171217" y="541020"/>
            <a:ext cx="5029200" cy="5537200"/>
          </a:xfrm>
          <a:prstGeom prst="rect">
            <a:avLst/>
          </a:prstGeom>
        </p:spPr>
      </p:pic>
      <p:pic>
        <p:nvPicPr>
          <p:cNvPr id="3" name="图片 2">
            <a:extLst>
              <a:ext uri="{FF2B5EF4-FFF2-40B4-BE49-F238E27FC236}">
                <a16:creationId xmlns:a16="http://schemas.microsoft.com/office/drawing/2014/main" id="{20019ECD-EFA8-07C9-6803-9B9936E1C690}"/>
              </a:ext>
            </a:extLst>
          </p:cNvPr>
          <p:cNvPicPr>
            <a:picLocks noChangeAspect="1"/>
          </p:cNvPicPr>
          <p:nvPr/>
        </p:nvPicPr>
        <p:blipFill>
          <a:blip r:embed="rId3"/>
          <a:stretch>
            <a:fillRect/>
          </a:stretch>
        </p:blipFill>
        <p:spPr>
          <a:xfrm>
            <a:off x="0" y="74971"/>
            <a:ext cx="4445000" cy="1752600"/>
          </a:xfrm>
          <a:prstGeom prst="rect">
            <a:avLst/>
          </a:prstGeom>
        </p:spPr>
      </p:pic>
      <p:sp>
        <p:nvSpPr>
          <p:cNvPr id="4" name="文本框 3">
            <a:extLst>
              <a:ext uri="{FF2B5EF4-FFF2-40B4-BE49-F238E27FC236}">
                <a16:creationId xmlns:a16="http://schemas.microsoft.com/office/drawing/2014/main" id="{F316C35A-F682-1462-B30A-CC35FC7B7BBF}"/>
              </a:ext>
            </a:extLst>
          </p:cNvPr>
          <p:cNvSpPr txBox="1"/>
          <p:nvPr/>
        </p:nvSpPr>
        <p:spPr>
          <a:xfrm>
            <a:off x="383458" y="2170963"/>
            <a:ext cx="5498199" cy="2862322"/>
          </a:xfrm>
          <a:prstGeom prst="rect">
            <a:avLst/>
          </a:prstGeom>
          <a:noFill/>
        </p:spPr>
        <p:txBody>
          <a:bodyPr wrap="square" rtlCol="0">
            <a:spAutoFit/>
          </a:bodyPr>
          <a:lstStyle/>
          <a:p>
            <a:r>
              <a:rPr kumimoji="1" lang="zh-CN" altLang="en-US" dirty="0"/>
              <a:t>目标：</a:t>
            </a:r>
            <a:endParaRPr kumimoji="1" lang="en-US" altLang="zh-CN" dirty="0"/>
          </a:p>
          <a:p>
            <a:r>
              <a:rPr kumimoji="1" lang="en-US" altLang="zh-CN" dirty="0"/>
              <a:t>	</a:t>
            </a:r>
            <a:r>
              <a:rPr kumimoji="1" lang="zh-CN" altLang="en-US" dirty="0"/>
              <a:t>将大数据集蒸馏为一个小的，且尽可能保留信息，保证在蒸馏后的数据集的性能可以接近完整数据集表现。</a:t>
            </a:r>
            <a:endParaRPr kumimoji="1" lang="en-US" altLang="zh-CN" dirty="0"/>
          </a:p>
          <a:p>
            <a:endParaRPr kumimoji="1" lang="en-US" altLang="zh-CN" dirty="0"/>
          </a:p>
          <a:p>
            <a:endParaRPr kumimoji="1" lang="en-US" altLang="zh-CN" dirty="0"/>
          </a:p>
          <a:p>
            <a:r>
              <a:rPr kumimoji="1" lang="zh-CN" altLang="en-US" dirty="0"/>
              <a:t>下游应用：</a:t>
            </a:r>
            <a:endParaRPr kumimoji="1" lang="en-US" altLang="zh-CN" dirty="0"/>
          </a:p>
          <a:p>
            <a:r>
              <a:rPr kumimoji="1" lang="en-US" altLang="zh-CN" dirty="0"/>
              <a:t>	</a:t>
            </a:r>
            <a:r>
              <a:rPr kumimoji="1" lang="zh-CN" altLang="en-US" dirty="0"/>
              <a:t>早期：分类、对抗攻击</a:t>
            </a:r>
            <a:endParaRPr kumimoji="1" lang="en-US" altLang="zh-CN" dirty="0"/>
          </a:p>
          <a:p>
            <a:r>
              <a:rPr kumimoji="1" lang="en-US" altLang="zh-CN" dirty="0"/>
              <a:t>	</a:t>
            </a:r>
            <a:r>
              <a:rPr kumimoji="1" lang="zh-CN" altLang="en-US" dirty="0"/>
              <a:t>目前：分类、</a:t>
            </a:r>
            <a:r>
              <a:rPr kumimoji="1" lang="en-US" altLang="zh-CN" dirty="0"/>
              <a:t>NAS</a:t>
            </a:r>
            <a:r>
              <a:rPr kumimoji="1" lang="zh-CN" altLang="en-US" dirty="0"/>
              <a:t>、隐私保护、连续学习、联邦学习、医疗、推荐系统、文本、图网络</a:t>
            </a:r>
            <a:endParaRPr kumimoji="1" lang="en-US" altLang="zh-CN" dirty="0"/>
          </a:p>
        </p:txBody>
      </p:sp>
    </p:spTree>
    <p:extLst>
      <p:ext uri="{BB962C8B-B14F-4D97-AF65-F5344CB8AC3E}">
        <p14:creationId xmlns:p14="http://schemas.microsoft.com/office/powerpoint/2010/main" val="408988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B54F94-81DE-1B68-F38E-661F9D40EE18}"/>
              </a:ext>
            </a:extLst>
          </p:cNvPr>
          <p:cNvPicPr>
            <a:picLocks noChangeAspect="1"/>
          </p:cNvPicPr>
          <p:nvPr/>
        </p:nvPicPr>
        <p:blipFill>
          <a:blip r:embed="rId3"/>
          <a:stretch>
            <a:fillRect/>
          </a:stretch>
        </p:blipFill>
        <p:spPr>
          <a:xfrm>
            <a:off x="5141983" y="1293147"/>
            <a:ext cx="4788599" cy="866197"/>
          </a:xfrm>
          <a:prstGeom prst="rect">
            <a:avLst/>
          </a:prstGeom>
        </p:spPr>
      </p:pic>
      <p:sp>
        <p:nvSpPr>
          <p:cNvPr id="6" name="文本框 5">
            <a:extLst>
              <a:ext uri="{FF2B5EF4-FFF2-40B4-BE49-F238E27FC236}">
                <a16:creationId xmlns:a16="http://schemas.microsoft.com/office/drawing/2014/main" id="{C2DB50B4-13F8-3C06-B065-9EFE9D8E91D1}"/>
              </a:ext>
            </a:extLst>
          </p:cNvPr>
          <p:cNvSpPr txBox="1"/>
          <p:nvPr/>
        </p:nvSpPr>
        <p:spPr>
          <a:xfrm>
            <a:off x="277269" y="395257"/>
            <a:ext cx="5498199" cy="369332"/>
          </a:xfrm>
          <a:prstGeom prst="rect">
            <a:avLst/>
          </a:prstGeom>
          <a:noFill/>
        </p:spPr>
        <p:txBody>
          <a:bodyPr wrap="square" rtlCol="0">
            <a:spAutoFit/>
          </a:bodyPr>
          <a:lstStyle/>
          <a:p>
            <a:r>
              <a:rPr kumimoji="1" lang="zh-CN" altLang="en-US" dirty="0"/>
              <a:t>第一篇工作将此任务的定义和流程</a:t>
            </a:r>
            <a:endParaRPr kumimoji="1" lang="en-US" altLang="zh-CN" dirty="0"/>
          </a:p>
        </p:txBody>
      </p:sp>
      <p:pic>
        <p:nvPicPr>
          <p:cNvPr id="7" name="图片 6">
            <a:extLst>
              <a:ext uri="{FF2B5EF4-FFF2-40B4-BE49-F238E27FC236}">
                <a16:creationId xmlns:a16="http://schemas.microsoft.com/office/drawing/2014/main" id="{8D96B009-2B2D-4145-C65F-A8F68B405C4B}"/>
              </a:ext>
            </a:extLst>
          </p:cNvPr>
          <p:cNvPicPr>
            <a:picLocks noChangeAspect="1"/>
          </p:cNvPicPr>
          <p:nvPr/>
        </p:nvPicPr>
        <p:blipFill>
          <a:blip r:embed="rId4"/>
          <a:stretch>
            <a:fillRect/>
          </a:stretch>
        </p:blipFill>
        <p:spPr>
          <a:xfrm>
            <a:off x="5586688" y="2285985"/>
            <a:ext cx="3309474" cy="630376"/>
          </a:xfrm>
          <a:prstGeom prst="rect">
            <a:avLst/>
          </a:prstGeom>
        </p:spPr>
      </p:pic>
      <p:pic>
        <p:nvPicPr>
          <p:cNvPr id="8" name="图片 7">
            <a:extLst>
              <a:ext uri="{FF2B5EF4-FFF2-40B4-BE49-F238E27FC236}">
                <a16:creationId xmlns:a16="http://schemas.microsoft.com/office/drawing/2014/main" id="{1A332AAE-6DEA-DF09-C27C-29B8C304621E}"/>
              </a:ext>
            </a:extLst>
          </p:cNvPr>
          <p:cNvPicPr>
            <a:picLocks noChangeAspect="1"/>
          </p:cNvPicPr>
          <p:nvPr/>
        </p:nvPicPr>
        <p:blipFill>
          <a:blip r:embed="rId5"/>
          <a:stretch>
            <a:fillRect/>
          </a:stretch>
        </p:blipFill>
        <p:spPr>
          <a:xfrm>
            <a:off x="6160278" y="3244850"/>
            <a:ext cx="3032991" cy="560234"/>
          </a:xfrm>
          <a:prstGeom prst="rect">
            <a:avLst/>
          </a:prstGeom>
        </p:spPr>
      </p:pic>
      <p:pic>
        <p:nvPicPr>
          <p:cNvPr id="9" name="图片 8">
            <a:extLst>
              <a:ext uri="{FF2B5EF4-FFF2-40B4-BE49-F238E27FC236}">
                <a16:creationId xmlns:a16="http://schemas.microsoft.com/office/drawing/2014/main" id="{40107C1A-5A7C-BE40-CF02-AF50F60CC9CC}"/>
              </a:ext>
            </a:extLst>
          </p:cNvPr>
          <p:cNvPicPr>
            <a:picLocks noChangeAspect="1"/>
          </p:cNvPicPr>
          <p:nvPr/>
        </p:nvPicPr>
        <p:blipFill>
          <a:blip r:embed="rId6"/>
          <a:stretch>
            <a:fillRect/>
          </a:stretch>
        </p:blipFill>
        <p:spPr>
          <a:xfrm>
            <a:off x="5765077" y="4608321"/>
            <a:ext cx="6045200" cy="469900"/>
          </a:xfrm>
          <a:prstGeom prst="rect">
            <a:avLst/>
          </a:prstGeom>
        </p:spPr>
      </p:pic>
      <p:sp>
        <p:nvSpPr>
          <p:cNvPr id="10" name="文本框 9">
            <a:extLst>
              <a:ext uri="{FF2B5EF4-FFF2-40B4-BE49-F238E27FC236}">
                <a16:creationId xmlns:a16="http://schemas.microsoft.com/office/drawing/2014/main" id="{8E1A3C9D-2CBD-EE6E-E93E-FE75DAE7D161}"/>
              </a:ext>
            </a:extLst>
          </p:cNvPr>
          <p:cNvSpPr txBox="1"/>
          <p:nvPr/>
        </p:nvSpPr>
        <p:spPr>
          <a:xfrm>
            <a:off x="719720" y="1462730"/>
            <a:ext cx="3238745" cy="369332"/>
          </a:xfrm>
          <a:prstGeom prst="rect">
            <a:avLst/>
          </a:prstGeom>
          <a:noFill/>
        </p:spPr>
        <p:txBody>
          <a:bodyPr wrap="square" rtlCol="0">
            <a:spAutoFit/>
          </a:bodyPr>
          <a:lstStyle/>
          <a:p>
            <a:r>
              <a:rPr kumimoji="1" lang="en-US" altLang="zh-CN" dirty="0"/>
              <a:t>1.</a:t>
            </a:r>
            <a:r>
              <a:rPr kumimoji="1" lang="zh-CN" altLang="en-US" dirty="0"/>
              <a:t> 基本的学习优化目标</a:t>
            </a:r>
          </a:p>
        </p:txBody>
      </p:sp>
      <p:sp>
        <p:nvSpPr>
          <p:cNvPr id="11" name="文本框 10">
            <a:extLst>
              <a:ext uri="{FF2B5EF4-FFF2-40B4-BE49-F238E27FC236}">
                <a16:creationId xmlns:a16="http://schemas.microsoft.com/office/drawing/2014/main" id="{C1BF179D-F7D8-744D-4886-AE2BD3082FF8}"/>
              </a:ext>
            </a:extLst>
          </p:cNvPr>
          <p:cNvSpPr txBox="1"/>
          <p:nvPr/>
        </p:nvSpPr>
        <p:spPr>
          <a:xfrm>
            <a:off x="719720" y="2312755"/>
            <a:ext cx="4866969" cy="369332"/>
          </a:xfrm>
          <a:prstGeom prst="rect">
            <a:avLst/>
          </a:prstGeom>
          <a:noFill/>
        </p:spPr>
        <p:txBody>
          <a:bodyPr wrap="square" rtlCol="0">
            <a:spAutoFit/>
          </a:bodyPr>
          <a:lstStyle/>
          <a:p>
            <a:r>
              <a:rPr kumimoji="1" lang="en-US" altLang="zh-CN" dirty="0"/>
              <a:t>2.</a:t>
            </a:r>
            <a:r>
              <a:rPr kumimoji="1" lang="zh-CN" altLang="en-US" dirty="0"/>
              <a:t> 正常情况下的梯度下降优化参数</a:t>
            </a:r>
          </a:p>
        </p:txBody>
      </p:sp>
      <p:sp>
        <p:nvSpPr>
          <p:cNvPr id="12" name="文本框 11">
            <a:extLst>
              <a:ext uri="{FF2B5EF4-FFF2-40B4-BE49-F238E27FC236}">
                <a16:creationId xmlns:a16="http://schemas.microsoft.com/office/drawing/2014/main" id="{FD342DC9-1CBB-0D31-79DC-865DC21616A5}"/>
              </a:ext>
            </a:extLst>
          </p:cNvPr>
          <p:cNvSpPr txBox="1"/>
          <p:nvPr/>
        </p:nvSpPr>
        <p:spPr>
          <a:xfrm>
            <a:off x="719720" y="3043002"/>
            <a:ext cx="4866969" cy="923330"/>
          </a:xfrm>
          <a:prstGeom prst="rect">
            <a:avLst/>
          </a:prstGeom>
          <a:noFill/>
        </p:spPr>
        <p:txBody>
          <a:bodyPr wrap="square" rtlCol="0">
            <a:spAutoFit/>
          </a:bodyPr>
          <a:lstStyle/>
          <a:p>
            <a:r>
              <a:rPr kumimoji="1" lang="en-US" altLang="zh-CN" dirty="0"/>
              <a:t>3.</a:t>
            </a:r>
            <a:r>
              <a:rPr kumimoji="1" lang="zh-CN" altLang="en-US" dirty="0"/>
              <a:t> 假定我们压缩后的数据集可以通过一步梯度下降（</a:t>
            </a:r>
            <a:r>
              <a:rPr kumimoji="1" lang="en-US" altLang="zh-CN" dirty="0"/>
              <a:t>GD</a:t>
            </a:r>
            <a:r>
              <a:rPr kumimoji="1" lang="zh-CN" altLang="en-US" dirty="0"/>
              <a:t>）学习得到比较好的模型与对应参数</a:t>
            </a:r>
            <a:r>
              <a:rPr kumimoji="1" lang="en-US" altLang="zh-CN" dirty="0"/>
              <a:t>Theta_1</a:t>
            </a:r>
            <a:endParaRPr kumimoji="1" lang="zh-CN" altLang="en-US" dirty="0"/>
          </a:p>
        </p:txBody>
      </p:sp>
      <p:sp>
        <p:nvSpPr>
          <p:cNvPr id="13" name="文本框 12">
            <a:extLst>
              <a:ext uri="{FF2B5EF4-FFF2-40B4-BE49-F238E27FC236}">
                <a16:creationId xmlns:a16="http://schemas.microsoft.com/office/drawing/2014/main" id="{28E4503F-28A0-39B6-DAD0-16333AD02AE2}"/>
              </a:ext>
            </a:extLst>
          </p:cNvPr>
          <p:cNvSpPr txBox="1"/>
          <p:nvPr/>
        </p:nvSpPr>
        <p:spPr>
          <a:xfrm>
            <a:off x="719719" y="4471940"/>
            <a:ext cx="4866969" cy="923330"/>
          </a:xfrm>
          <a:prstGeom prst="rect">
            <a:avLst/>
          </a:prstGeom>
          <a:noFill/>
        </p:spPr>
        <p:txBody>
          <a:bodyPr wrap="square" rtlCol="0">
            <a:spAutoFit/>
          </a:bodyPr>
          <a:lstStyle/>
          <a:p>
            <a:r>
              <a:rPr kumimoji="1" lang="en-US" altLang="zh-CN" dirty="0"/>
              <a:t>4.</a:t>
            </a:r>
            <a:r>
              <a:rPr kumimoji="1" lang="zh-CN" altLang="en-US" dirty="0"/>
              <a:t> 那这个</a:t>
            </a:r>
            <a:r>
              <a:rPr kumimoji="1" lang="en-US" altLang="zh-CN" dirty="0"/>
              <a:t>Theta_1</a:t>
            </a:r>
            <a:r>
              <a:rPr kumimoji="1" lang="zh-CN" altLang="en-US" dirty="0"/>
              <a:t>就应该达到了我们的原始目标，小的压缩数据集的性能和完整数据集的性能接近，从而应该有</a:t>
            </a:r>
            <a:r>
              <a:rPr kumimoji="1" lang="en-US" altLang="zh-CN" dirty="0"/>
              <a:t>L(x, theta_1)</a:t>
            </a:r>
            <a:r>
              <a:rPr kumimoji="1" lang="zh-CN" altLang="en-US" dirty="0"/>
              <a:t>最小</a:t>
            </a:r>
          </a:p>
        </p:txBody>
      </p:sp>
      <p:sp>
        <p:nvSpPr>
          <p:cNvPr id="15" name="矩形 14">
            <a:extLst>
              <a:ext uri="{FF2B5EF4-FFF2-40B4-BE49-F238E27FC236}">
                <a16:creationId xmlns:a16="http://schemas.microsoft.com/office/drawing/2014/main" id="{E0199D23-1E92-6914-89BB-192AFEDF1AD8}"/>
              </a:ext>
            </a:extLst>
          </p:cNvPr>
          <p:cNvSpPr/>
          <p:nvPr/>
        </p:nvSpPr>
        <p:spPr>
          <a:xfrm>
            <a:off x="6400800" y="4389120"/>
            <a:ext cx="2896583" cy="90850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399233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2DB50B4-13F8-3C06-B065-9EFE9D8E91D1}"/>
              </a:ext>
            </a:extLst>
          </p:cNvPr>
          <p:cNvSpPr txBox="1"/>
          <p:nvPr/>
        </p:nvSpPr>
        <p:spPr>
          <a:xfrm>
            <a:off x="277269" y="395257"/>
            <a:ext cx="5498199" cy="369332"/>
          </a:xfrm>
          <a:prstGeom prst="rect">
            <a:avLst/>
          </a:prstGeom>
          <a:noFill/>
        </p:spPr>
        <p:txBody>
          <a:bodyPr wrap="square" rtlCol="0">
            <a:spAutoFit/>
          </a:bodyPr>
          <a:lstStyle/>
          <a:p>
            <a:r>
              <a:rPr kumimoji="1" lang="zh-CN" altLang="en-US" dirty="0"/>
              <a:t>第一篇工作将此任务的定义和流程</a:t>
            </a:r>
            <a:endParaRPr kumimoji="1" lang="en-US" altLang="zh-CN" dirty="0"/>
          </a:p>
        </p:txBody>
      </p:sp>
      <p:pic>
        <p:nvPicPr>
          <p:cNvPr id="2" name="图片 1">
            <a:extLst>
              <a:ext uri="{FF2B5EF4-FFF2-40B4-BE49-F238E27FC236}">
                <a16:creationId xmlns:a16="http://schemas.microsoft.com/office/drawing/2014/main" id="{A86009A2-0305-D980-37F4-235157CC77F3}"/>
              </a:ext>
            </a:extLst>
          </p:cNvPr>
          <p:cNvPicPr>
            <a:picLocks noChangeAspect="1"/>
          </p:cNvPicPr>
          <p:nvPr/>
        </p:nvPicPr>
        <p:blipFill>
          <a:blip r:embed="rId2"/>
          <a:stretch>
            <a:fillRect/>
          </a:stretch>
        </p:blipFill>
        <p:spPr>
          <a:xfrm>
            <a:off x="12379" y="2083080"/>
            <a:ext cx="7197213" cy="3124200"/>
          </a:xfrm>
          <a:prstGeom prst="rect">
            <a:avLst/>
          </a:prstGeom>
        </p:spPr>
      </p:pic>
      <p:sp>
        <p:nvSpPr>
          <p:cNvPr id="3" name="矩形 2">
            <a:extLst>
              <a:ext uri="{FF2B5EF4-FFF2-40B4-BE49-F238E27FC236}">
                <a16:creationId xmlns:a16="http://schemas.microsoft.com/office/drawing/2014/main" id="{C66916C1-136F-81F7-4416-2333293AF95B}"/>
              </a:ext>
            </a:extLst>
          </p:cNvPr>
          <p:cNvSpPr/>
          <p:nvPr/>
        </p:nvSpPr>
        <p:spPr>
          <a:xfrm>
            <a:off x="2665124" y="3338413"/>
            <a:ext cx="904568" cy="44307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pic>
        <p:nvPicPr>
          <p:cNvPr id="14" name="图片 13">
            <a:extLst>
              <a:ext uri="{FF2B5EF4-FFF2-40B4-BE49-F238E27FC236}">
                <a16:creationId xmlns:a16="http://schemas.microsoft.com/office/drawing/2014/main" id="{D23D4209-A730-E5B4-D278-EC77C9C9170A}"/>
              </a:ext>
            </a:extLst>
          </p:cNvPr>
          <p:cNvPicPr>
            <a:picLocks noChangeAspect="1"/>
          </p:cNvPicPr>
          <p:nvPr/>
        </p:nvPicPr>
        <p:blipFill>
          <a:blip r:embed="rId3"/>
          <a:stretch>
            <a:fillRect/>
          </a:stretch>
        </p:blipFill>
        <p:spPr>
          <a:xfrm>
            <a:off x="6705018" y="0"/>
            <a:ext cx="5486981" cy="2324346"/>
          </a:xfrm>
          <a:prstGeom prst="rect">
            <a:avLst/>
          </a:prstGeom>
        </p:spPr>
      </p:pic>
      <p:pic>
        <p:nvPicPr>
          <p:cNvPr id="15" name="图片 14">
            <a:extLst>
              <a:ext uri="{FF2B5EF4-FFF2-40B4-BE49-F238E27FC236}">
                <a16:creationId xmlns:a16="http://schemas.microsoft.com/office/drawing/2014/main" id="{9A1AACF5-A67F-789D-6A93-B7BD91501A59}"/>
              </a:ext>
            </a:extLst>
          </p:cNvPr>
          <p:cNvPicPr>
            <a:picLocks noChangeAspect="1"/>
          </p:cNvPicPr>
          <p:nvPr/>
        </p:nvPicPr>
        <p:blipFill>
          <a:blip r:embed="rId4"/>
          <a:stretch>
            <a:fillRect/>
          </a:stretch>
        </p:blipFill>
        <p:spPr>
          <a:xfrm>
            <a:off x="6705018" y="2915192"/>
            <a:ext cx="5486982" cy="3236925"/>
          </a:xfrm>
          <a:prstGeom prst="rect">
            <a:avLst/>
          </a:prstGeom>
        </p:spPr>
      </p:pic>
      <p:pic>
        <p:nvPicPr>
          <p:cNvPr id="16" name="图片 15">
            <a:extLst>
              <a:ext uri="{FF2B5EF4-FFF2-40B4-BE49-F238E27FC236}">
                <a16:creationId xmlns:a16="http://schemas.microsoft.com/office/drawing/2014/main" id="{B334E6F1-4451-E73C-1D50-99A284409200}"/>
              </a:ext>
            </a:extLst>
          </p:cNvPr>
          <p:cNvPicPr>
            <a:picLocks noChangeAspect="1"/>
          </p:cNvPicPr>
          <p:nvPr/>
        </p:nvPicPr>
        <p:blipFill>
          <a:blip r:embed="rId5"/>
          <a:stretch>
            <a:fillRect/>
          </a:stretch>
        </p:blipFill>
        <p:spPr>
          <a:xfrm>
            <a:off x="0" y="5565760"/>
            <a:ext cx="6908146" cy="1089457"/>
          </a:xfrm>
          <a:prstGeom prst="rect">
            <a:avLst/>
          </a:prstGeom>
        </p:spPr>
      </p:pic>
      <p:sp>
        <p:nvSpPr>
          <p:cNvPr id="17" name="文本框 16">
            <a:extLst>
              <a:ext uri="{FF2B5EF4-FFF2-40B4-BE49-F238E27FC236}">
                <a16:creationId xmlns:a16="http://schemas.microsoft.com/office/drawing/2014/main" id="{BEB466BB-3794-8474-F2E3-05B9922A4180}"/>
              </a:ext>
            </a:extLst>
          </p:cNvPr>
          <p:cNvSpPr txBox="1"/>
          <p:nvPr/>
        </p:nvSpPr>
        <p:spPr>
          <a:xfrm>
            <a:off x="355929" y="988434"/>
            <a:ext cx="5964247" cy="923330"/>
          </a:xfrm>
          <a:prstGeom prst="rect">
            <a:avLst/>
          </a:prstGeom>
          <a:noFill/>
        </p:spPr>
        <p:txBody>
          <a:bodyPr wrap="square" rtlCol="0">
            <a:spAutoFit/>
          </a:bodyPr>
          <a:lstStyle/>
          <a:p>
            <a:r>
              <a:rPr kumimoji="1" lang="zh-CN" altLang="en-US" dirty="0">
                <a:solidFill>
                  <a:srgbClr val="FF0000"/>
                </a:solidFill>
              </a:rPr>
              <a:t>缺点：</a:t>
            </a:r>
            <a:endParaRPr kumimoji="1" lang="en-US" altLang="zh-CN" dirty="0">
              <a:solidFill>
                <a:srgbClr val="FF0000"/>
              </a:solidFill>
            </a:endParaRPr>
          </a:p>
          <a:p>
            <a:r>
              <a:rPr kumimoji="1" lang="en-US" altLang="zh-CN" dirty="0">
                <a:solidFill>
                  <a:srgbClr val="FF0000"/>
                </a:solidFill>
              </a:rPr>
              <a:t>	Bi-level</a:t>
            </a:r>
            <a:r>
              <a:rPr kumimoji="1" lang="zh-CN" altLang="en-US" dirty="0">
                <a:solidFill>
                  <a:srgbClr val="FF0000"/>
                </a:solidFill>
              </a:rPr>
              <a:t>的优化问题，需要大量的计算时间。</a:t>
            </a:r>
            <a:endParaRPr kumimoji="1" lang="en-US" altLang="zh-CN" dirty="0">
              <a:solidFill>
                <a:srgbClr val="FF0000"/>
              </a:solidFill>
            </a:endParaRPr>
          </a:p>
          <a:p>
            <a:r>
              <a:rPr kumimoji="1" lang="zh-CN" altLang="en-US" dirty="0">
                <a:solidFill>
                  <a:srgbClr val="FF0000"/>
                </a:solidFill>
              </a:rPr>
              <a:t>如何避免去优化网络参数，直接可以更新到合成样本？</a:t>
            </a:r>
          </a:p>
        </p:txBody>
      </p:sp>
    </p:spTree>
    <p:extLst>
      <p:ext uri="{BB962C8B-B14F-4D97-AF65-F5344CB8AC3E}">
        <p14:creationId xmlns:p14="http://schemas.microsoft.com/office/powerpoint/2010/main" val="3224035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1FDC368-AD6C-42C2-30D4-D9F161CDF38D}"/>
              </a:ext>
            </a:extLst>
          </p:cNvPr>
          <p:cNvPicPr>
            <a:picLocks noChangeAspect="1"/>
          </p:cNvPicPr>
          <p:nvPr/>
        </p:nvPicPr>
        <p:blipFill>
          <a:blip r:embed="rId2"/>
          <a:stretch>
            <a:fillRect/>
          </a:stretch>
        </p:blipFill>
        <p:spPr>
          <a:xfrm>
            <a:off x="0" y="0"/>
            <a:ext cx="5443166" cy="1347717"/>
          </a:xfrm>
          <a:prstGeom prst="rect">
            <a:avLst/>
          </a:prstGeom>
        </p:spPr>
      </p:pic>
      <p:pic>
        <p:nvPicPr>
          <p:cNvPr id="3" name="图片 2">
            <a:extLst>
              <a:ext uri="{FF2B5EF4-FFF2-40B4-BE49-F238E27FC236}">
                <a16:creationId xmlns:a16="http://schemas.microsoft.com/office/drawing/2014/main" id="{054F4E3D-9CA1-C189-EEA1-3B3E34458832}"/>
              </a:ext>
            </a:extLst>
          </p:cNvPr>
          <p:cNvPicPr>
            <a:picLocks noChangeAspect="1"/>
          </p:cNvPicPr>
          <p:nvPr/>
        </p:nvPicPr>
        <p:blipFill>
          <a:blip r:embed="rId3"/>
          <a:stretch>
            <a:fillRect/>
          </a:stretch>
        </p:blipFill>
        <p:spPr>
          <a:xfrm>
            <a:off x="7050289" y="2269633"/>
            <a:ext cx="3548201" cy="2318733"/>
          </a:xfrm>
          <a:prstGeom prst="rect">
            <a:avLst/>
          </a:prstGeom>
        </p:spPr>
      </p:pic>
      <p:pic>
        <p:nvPicPr>
          <p:cNvPr id="4" name="图片 3">
            <a:extLst>
              <a:ext uri="{FF2B5EF4-FFF2-40B4-BE49-F238E27FC236}">
                <a16:creationId xmlns:a16="http://schemas.microsoft.com/office/drawing/2014/main" id="{08ABCD8A-4C02-DD32-A98A-86952D585E3A}"/>
              </a:ext>
            </a:extLst>
          </p:cNvPr>
          <p:cNvPicPr>
            <a:picLocks noChangeAspect="1"/>
          </p:cNvPicPr>
          <p:nvPr/>
        </p:nvPicPr>
        <p:blipFill>
          <a:blip r:embed="rId4"/>
          <a:stretch>
            <a:fillRect/>
          </a:stretch>
        </p:blipFill>
        <p:spPr>
          <a:xfrm>
            <a:off x="6678069" y="4924441"/>
            <a:ext cx="4191000" cy="1143000"/>
          </a:xfrm>
          <a:prstGeom prst="rect">
            <a:avLst/>
          </a:prstGeom>
        </p:spPr>
      </p:pic>
      <p:pic>
        <p:nvPicPr>
          <p:cNvPr id="5" name="图片 4">
            <a:extLst>
              <a:ext uri="{FF2B5EF4-FFF2-40B4-BE49-F238E27FC236}">
                <a16:creationId xmlns:a16="http://schemas.microsoft.com/office/drawing/2014/main" id="{6CAA03CF-DFAB-7884-38E1-FF557D0B8731}"/>
              </a:ext>
            </a:extLst>
          </p:cNvPr>
          <p:cNvPicPr>
            <a:picLocks noChangeAspect="1"/>
          </p:cNvPicPr>
          <p:nvPr/>
        </p:nvPicPr>
        <p:blipFill>
          <a:blip r:embed="rId5"/>
          <a:stretch>
            <a:fillRect/>
          </a:stretch>
        </p:blipFill>
        <p:spPr>
          <a:xfrm>
            <a:off x="6128714" y="120775"/>
            <a:ext cx="5391350" cy="1749321"/>
          </a:xfrm>
          <a:prstGeom prst="rect">
            <a:avLst/>
          </a:prstGeom>
        </p:spPr>
      </p:pic>
      <p:sp>
        <p:nvSpPr>
          <p:cNvPr id="6" name="文本框 5">
            <a:extLst>
              <a:ext uri="{FF2B5EF4-FFF2-40B4-BE49-F238E27FC236}">
                <a16:creationId xmlns:a16="http://schemas.microsoft.com/office/drawing/2014/main" id="{BCB49660-12E1-AB3B-AE94-7105B7E04883}"/>
              </a:ext>
            </a:extLst>
          </p:cNvPr>
          <p:cNvSpPr txBox="1"/>
          <p:nvPr/>
        </p:nvSpPr>
        <p:spPr>
          <a:xfrm>
            <a:off x="395258" y="1870096"/>
            <a:ext cx="6394899" cy="2308324"/>
          </a:xfrm>
          <a:prstGeom prst="rect">
            <a:avLst/>
          </a:prstGeom>
          <a:noFill/>
        </p:spPr>
        <p:txBody>
          <a:bodyPr wrap="square" rtlCol="0">
            <a:spAutoFit/>
          </a:bodyPr>
          <a:lstStyle/>
          <a:p>
            <a:r>
              <a:rPr kumimoji="1" lang="zh-CN" altLang="en-US" dirty="0"/>
              <a:t>目标：</a:t>
            </a:r>
            <a:endParaRPr kumimoji="1" lang="en-US" altLang="zh-CN" dirty="0"/>
          </a:p>
          <a:p>
            <a:r>
              <a:rPr kumimoji="1" lang="en-US" altLang="zh-CN" dirty="0"/>
              <a:t>	</a:t>
            </a:r>
            <a:r>
              <a:rPr kumimoji="1" lang="zh-CN" altLang="en-US" dirty="0"/>
              <a:t>避免</a:t>
            </a:r>
            <a:r>
              <a:rPr kumimoji="1" lang="en-US" altLang="zh-CN" dirty="0"/>
              <a:t>Bi-level</a:t>
            </a:r>
            <a:r>
              <a:rPr kumimoji="1" lang="zh-CN" altLang="en-US" dirty="0"/>
              <a:t>的优化问题？</a:t>
            </a:r>
            <a:endParaRPr kumimoji="1" lang="en-US" altLang="zh-CN" dirty="0"/>
          </a:p>
          <a:p>
            <a:endParaRPr kumimoji="1" lang="en-US" altLang="zh-CN" dirty="0"/>
          </a:p>
          <a:p>
            <a:endParaRPr kumimoji="1" lang="en-US" altLang="zh-CN" dirty="0"/>
          </a:p>
          <a:p>
            <a:r>
              <a:rPr kumimoji="1" lang="zh-CN" altLang="en-US" dirty="0"/>
              <a:t>将问题重新建模为：</a:t>
            </a:r>
            <a:endParaRPr kumimoji="1" lang="en-US" altLang="zh-CN" dirty="0"/>
          </a:p>
          <a:p>
            <a:r>
              <a:rPr kumimoji="1" lang="en-US" altLang="zh-CN" dirty="0"/>
              <a:t>	</a:t>
            </a:r>
          </a:p>
          <a:p>
            <a:r>
              <a:rPr kumimoji="1" lang="en-US" altLang="zh-CN" dirty="0"/>
              <a:t>	</a:t>
            </a:r>
            <a:r>
              <a:rPr kumimoji="1" lang="zh-CN" altLang="en-US" dirty="0"/>
              <a:t>合成数据和真实数据在</a:t>
            </a:r>
            <a:r>
              <a:rPr kumimoji="1" lang="zh-CN" altLang="en-US" dirty="0">
                <a:solidFill>
                  <a:srgbClr val="FF0000"/>
                </a:solidFill>
              </a:rPr>
              <a:t>某个空间下的距离接近</a:t>
            </a:r>
            <a:r>
              <a:rPr kumimoji="1" lang="zh-CN" altLang="en-US" dirty="0"/>
              <a:t>，且合成数据在下游任务的性能接近真实数据性能。</a:t>
            </a:r>
            <a:endParaRPr kumimoji="1" lang="en-US" altLang="zh-CN" dirty="0"/>
          </a:p>
        </p:txBody>
      </p:sp>
      <p:pic>
        <p:nvPicPr>
          <p:cNvPr id="7" name="图片 6">
            <a:extLst>
              <a:ext uri="{FF2B5EF4-FFF2-40B4-BE49-F238E27FC236}">
                <a16:creationId xmlns:a16="http://schemas.microsoft.com/office/drawing/2014/main" id="{629A22BA-9A12-4CC8-503C-776A5D168F10}"/>
              </a:ext>
            </a:extLst>
          </p:cNvPr>
          <p:cNvPicPr>
            <a:picLocks noChangeAspect="1"/>
          </p:cNvPicPr>
          <p:nvPr/>
        </p:nvPicPr>
        <p:blipFill>
          <a:blip r:embed="rId6"/>
          <a:stretch>
            <a:fillRect/>
          </a:stretch>
        </p:blipFill>
        <p:spPr>
          <a:xfrm>
            <a:off x="1859157" y="5064141"/>
            <a:ext cx="3467100" cy="863600"/>
          </a:xfrm>
          <a:prstGeom prst="rect">
            <a:avLst/>
          </a:prstGeom>
        </p:spPr>
      </p:pic>
      <p:sp>
        <p:nvSpPr>
          <p:cNvPr id="9" name="左右箭头 8">
            <a:extLst>
              <a:ext uri="{FF2B5EF4-FFF2-40B4-BE49-F238E27FC236}">
                <a16:creationId xmlns:a16="http://schemas.microsoft.com/office/drawing/2014/main" id="{CED2DA15-96A9-AF8D-8771-29D3AE7C9A77}"/>
              </a:ext>
            </a:extLst>
          </p:cNvPr>
          <p:cNvSpPr/>
          <p:nvPr/>
        </p:nvSpPr>
        <p:spPr>
          <a:xfrm>
            <a:off x="5443166" y="5304212"/>
            <a:ext cx="945835" cy="38345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14B5715A-DB14-2951-3806-9784B3843968}"/>
              </a:ext>
            </a:extLst>
          </p:cNvPr>
          <p:cNvSpPr txBox="1"/>
          <p:nvPr/>
        </p:nvSpPr>
        <p:spPr>
          <a:xfrm>
            <a:off x="2855288" y="5987845"/>
            <a:ext cx="1651819" cy="646331"/>
          </a:xfrm>
          <a:prstGeom prst="rect">
            <a:avLst/>
          </a:prstGeom>
          <a:noFill/>
        </p:spPr>
        <p:txBody>
          <a:bodyPr wrap="square" rtlCol="0">
            <a:spAutoFit/>
          </a:bodyPr>
          <a:lstStyle/>
          <a:p>
            <a:r>
              <a:rPr kumimoji="1" lang="en-US" altLang="zh-CN" dirty="0"/>
              <a:t>Before</a:t>
            </a:r>
          </a:p>
          <a:p>
            <a:endParaRPr kumimoji="1" lang="zh-CN" altLang="en-US" dirty="0"/>
          </a:p>
        </p:txBody>
      </p:sp>
      <p:sp>
        <p:nvSpPr>
          <p:cNvPr id="11" name="文本框 10">
            <a:extLst>
              <a:ext uri="{FF2B5EF4-FFF2-40B4-BE49-F238E27FC236}">
                <a16:creationId xmlns:a16="http://schemas.microsoft.com/office/drawing/2014/main" id="{120BCD14-CF05-B3BF-CA2B-FC59D6F96697}"/>
              </a:ext>
            </a:extLst>
          </p:cNvPr>
          <p:cNvSpPr txBox="1"/>
          <p:nvPr/>
        </p:nvSpPr>
        <p:spPr>
          <a:xfrm>
            <a:off x="8510802" y="5927741"/>
            <a:ext cx="1651819" cy="369332"/>
          </a:xfrm>
          <a:prstGeom prst="rect">
            <a:avLst/>
          </a:prstGeom>
          <a:noFill/>
        </p:spPr>
        <p:txBody>
          <a:bodyPr wrap="square" rtlCol="0">
            <a:spAutoFit/>
          </a:bodyPr>
          <a:lstStyle/>
          <a:p>
            <a:r>
              <a:rPr kumimoji="1" lang="en-US" altLang="zh-CN" dirty="0"/>
              <a:t>After</a:t>
            </a:r>
            <a:endParaRPr kumimoji="1" lang="zh-CN" altLang="en-US" dirty="0"/>
          </a:p>
        </p:txBody>
      </p:sp>
    </p:spTree>
    <p:extLst>
      <p:ext uri="{BB962C8B-B14F-4D97-AF65-F5344CB8AC3E}">
        <p14:creationId xmlns:p14="http://schemas.microsoft.com/office/powerpoint/2010/main" val="340371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1FDC368-AD6C-42C2-30D4-D9F161CDF38D}"/>
              </a:ext>
            </a:extLst>
          </p:cNvPr>
          <p:cNvPicPr>
            <a:picLocks noChangeAspect="1"/>
          </p:cNvPicPr>
          <p:nvPr/>
        </p:nvPicPr>
        <p:blipFill>
          <a:blip r:embed="rId2"/>
          <a:stretch>
            <a:fillRect/>
          </a:stretch>
        </p:blipFill>
        <p:spPr>
          <a:xfrm>
            <a:off x="0" y="0"/>
            <a:ext cx="5443166" cy="1347717"/>
          </a:xfrm>
          <a:prstGeom prst="rect">
            <a:avLst/>
          </a:prstGeom>
        </p:spPr>
      </p:pic>
      <p:pic>
        <p:nvPicPr>
          <p:cNvPr id="2" name="图片 1">
            <a:extLst>
              <a:ext uri="{FF2B5EF4-FFF2-40B4-BE49-F238E27FC236}">
                <a16:creationId xmlns:a16="http://schemas.microsoft.com/office/drawing/2014/main" id="{09B39E23-945E-729A-E7C5-842A1CA07D7C}"/>
              </a:ext>
            </a:extLst>
          </p:cNvPr>
          <p:cNvPicPr>
            <a:picLocks noChangeAspect="1"/>
          </p:cNvPicPr>
          <p:nvPr/>
        </p:nvPicPr>
        <p:blipFill>
          <a:blip r:embed="rId3"/>
          <a:stretch>
            <a:fillRect/>
          </a:stretch>
        </p:blipFill>
        <p:spPr>
          <a:xfrm>
            <a:off x="7045810" y="585717"/>
            <a:ext cx="3835400" cy="762000"/>
          </a:xfrm>
          <a:prstGeom prst="rect">
            <a:avLst/>
          </a:prstGeom>
        </p:spPr>
      </p:pic>
      <p:pic>
        <p:nvPicPr>
          <p:cNvPr id="12" name="图片 11">
            <a:extLst>
              <a:ext uri="{FF2B5EF4-FFF2-40B4-BE49-F238E27FC236}">
                <a16:creationId xmlns:a16="http://schemas.microsoft.com/office/drawing/2014/main" id="{BB13D6F3-EB93-411B-CC82-7574334248E3}"/>
              </a:ext>
            </a:extLst>
          </p:cNvPr>
          <p:cNvPicPr>
            <a:picLocks noChangeAspect="1"/>
          </p:cNvPicPr>
          <p:nvPr/>
        </p:nvPicPr>
        <p:blipFill>
          <a:blip r:embed="rId4"/>
          <a:stretch>
            <a:fillRect/>
          </a:stretch>
        </p:blipFill>
        <p:spPr>
          <a:xfrm>
            <a:off x="7087105" y="1619066"/>
            <a:ext cx="4267200" cy="774700"/>
          </a:xfrm>
          <a:prstGeom prst="rect">
            <a:avLst/>
          </a:prstGeom>
        </p:spPr>
      </p:pic>
      <p:pic>
        <p:nvPicPr>
          <p:cNvPr id="13" name="图片 12">
            <a:extLst>
              <a:ext uri="{FF2B5EF4-FFF2-40B4-BE49-F238E27FC236}">
                <a16:creationId xmlns:a16="http://schemas.microsoft.com/office/drawing/2014/main" id="{21FD6CD9-9C7B-E0B4-75C3-D945AF35F208}"/>
              </a:ext>
            </a:extLst>
          </p:cNvPr>
          <p:cNvPicPr>
            <a:picLocks noChangeAspect="1"/>
          </p:cNvPicPr>
          <p:nvPr/>
        </p:nvPicPr>
        <p:blipFill>
          <a:blip r:embed="rId5"/>
          <a:stretch>
            <a:fillRect/>
          </a:stretch>
        </p:blipFill>
        <p:spPr>
          <a:xfrm>
            <a:off x="2284034" y="2822651"/>
            <a:ext cx="7772400" cy="2862291"/>
          </a:xfrm>
          <a:prstGeom prst="rect">
            <a:avLst/>
          </a:prstGeom>
        </p:spPr>
      </p:pic>
      <p:sp>
        <p:nvSpPr>
          <p:cNvPr id="14" name="文本框 13">
            <a:extLst>
              <a:ext uri="{FF2B5EF4-FFF2-40B4-BE49-F238E27FC236}">
                <a16:creationId xmlns:a16="http://schemas.microsoft.com/office/drawing/2014/main" id="{F414E794-C217-F14D-5682-00C3D8A74E1E}"/>
              </a:ext>
            </a:extLst>
          </p:cNvPr>
          <p:cNvSpPr txBox="1"/>
          <p:nvPr/>
        </p:nvSpPr>
        <p:spPr>
          <a:xfrm>
            <a:off x="4678188" y="737419"/>
            <a:ext cx="1988083" cy="1200329"/>
          </a:xfrm>
          <a:prstGeom prst="rect">
            <a:avLst/>
          </a:prstGeom>
          <a:noFill/>
        </p:spPr>
        <p:txBody>
          <a:bodyPr wrap="square" rtlCol="0">
            <a:spAutoFit/>
          </a:bodyPr>
          <a:lstStyle/>
          <a:p>
            <a:r>
              <a:rPr kumimoji="1" lang="zh-CN" altLang="en-US" dirty="0"/>
              <a:t>距离约束：</a:t>
            </a:r>
            <a:r>
              <a:rPr kumimoji="1" lang="en-US" altLang="zh-CN" dirty="0"/>
              <a:t>MMD</a:t>
            </a:r>
          </a:p>
          <a:p>
            <a:endParaRPr kumimoji="1" lang="en-US" altLang="zh-CN" dirty="0"/>
          </a:p>
          <a:p>
            <a:endParaRPr kumimoji="1" lang="en-US" altLang="zh-CN" dirty="0"/>
          </a:p>
          <a:p>
            <a:r>
              <a:rPr kumimoji="1" lang="zh-CN" altLang="en-US" dirty="0"/>
              <a:t>最后的优化目标</a:t>
            </a:r>
          </a:p>
        </p:txBody>
      </p:sp>
    </p:spTree>
    <p:extLst>
      <p:ext uri="{BB962C8B-B14F-4D97-AF65-F5344CB8AC3E}">
        <p14:creationId xmlns:p14="http://schemas.microsoft.com/office/powerpoint/2010/main" val="354870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E78E03-FCCC-28AF-7660-6C41A57178F3}"/>
              </a:ext>
            </a:extLst>
          </p:cNvPr>
          <p:cNvPicPr>
            <a:picLocks noChangeAspect="1"/>
          </p:cNvPicPr>
          <p:nvPr/>
        </p:nvPicPr>
        <p:blipFill>
          <a:blip r:embed="rId2"/>
          <a:stretch>
            <a:fillRect/>
          </a:stretch>
        </p:blipFill>
        <p:spPr>
          <a:xfrm>
            <a:off x="0" y="0"/>
            <a:ext cx="5443166" cy="1347717"/>
          </a:xfrm>
          <a:prstGeom prst="rect">
            <a:avLst/>
          </a:prstGeom>
        </p:spPr>
      </p:pic>
      <p:pic>
        <p:nvPicPr>
          <p:cNvPr id="3" name="图片 2">
            <a:extLst>
              <a:ext uri="{FF2B5EF4-FFF2-40B4-BE49-F238E27FC236}">
                <a16:creationId xmlns:a16="http://schemas.microsoft.com/office/drawing/2014/main" id="{1BDA5CB8-24A2-49CF-DC45-441E5CD86D04}"/>
              </a:ext>
            </a:extLst>
          </p:cNvPr>
          <p:cNvPicPr>
            <a:picLocks noChangeAspect="1"/>
          </p:cNvPicPr>
          <p:nvPr/>
        </p:nvPicPr>
        <p:blipFill>
          <a:blip r:embed="rId3"/>
          <a:stretch>
            <a:fillRect/>
          </a:stretch>
        </p:blipFill>
        <p:spPr>
          <a:xfrm>
            <a:off x="2062636" y="1969974"/>
            <a:ext cx="8066728" cy="2918051"/>
          </a:xfrm>
          <a:prstGeom prst="rect">
            <a:avLst/>
          </a:prstGeom>
        </p:spPr>
      </p:pic>
    </p:spTree>
    <p:extLst>
      <p:ext uri="{BB962C8B-B14F-4D97-AF65-F5344CB8AC3E}">
        <p14:creationId xmlns:p14="http://schemas.microsoft.com/office/powerpoint/2010/main" val="44727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9E78E03-FCCC-28AF-7660-6C41A57178F3}"/>
              </a:ext>
            </a:extLst>
          </p:cNvPr>
          <p:cNvPicPr>
            <a:picLocks noChangeAspect="1"/>
          </p:cNvPicPr>
          <p:nvPr/>
        </p:nvPicPr>
        <p:blipFill>
          <a:blip r:embed="rId2"/>
          <a:stretch>
            <a:fillRect/>
          </a:stretch>
        </p:blipFill>
        <p:spPr>
          <a:xfrm>
            <a:off x="0" y="0"/>
            <a:ext cx="5443166" cy="1347717"/>
          </a:xfrm>
          <a:prstGeom prst="rect">
            <a:avLst/>
          </a:prstGeom>
        </p:spPr>
      </p:pic>
      <p:pic>
        <p:nvPicPr>
          <p:cNvPr id="4" name="图片 3">
            <a:extLst>
              <a:ext uri="{FF2B5EF4-FFF2-40B4-BE49-F238E27FC236}">
                <a16:creationId xmlns:a16="http://schemas.microsoft.com/office/drawing/2014/main" id="{CEA71640-98CC-0708-B268-4EAE4C75C05C}"/>
              </a:ext>
            </a:extLst>
          </p:cNvPr>
          <p:cNvPicPr>
            <a:picLocks noChangeAspect="1"/>
          </p:cNvPicPr>
          <p:nvPr/>
        </p:nvPicPr>
        <p:blipFill>
          <a:blip r:embed="rId3"/>
          <a:stretch>
            <a:fillRect/>
          </a:stretch>
        </p:blipFill>
        <p:spPr>
          <a:xfrm>
            <a:off x="3930650" y="1892300"/>
            <a:ext cx="4330700" cy="3073400"/>
          </a:xfrm>
          <a:prstGeom prst="rect">
            <a:avLst/>
          </a:prstGeom>
        </p:spPr>
      </p:pic>
    </p:spTree>
    <p:extLst>
      <p:ext uri="{BB962C8B-B14F-4D97-AF65-F5344CB8AC3E}">
        <p14:creationId xmlns:p14="http://schemas.microsoft.com/office/powerpoint/2010/main" val="7565236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715</Words>
  <Application>Microsoft Macintosh PowerPoint</Application>
  <PresentationFormat>宽屏</PresentationFormat>
  <Paragraphs>81</Paragraphs>
  <Slides>23</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等线</vt:lpstr>
      <vt:lpstr>等线 Light</vt:lpstr>
      <vt:lpstr>NimbusRomNo9L-Medi</vt:lpstr>
      <vt:lpstr>NimbusRomNo9L-Regu</vt:lpstr>
      <vt:lpstr>Arial</vt:lpstr>
      <vt:lpstr>Wingdings</vt:lpstr>
      <vt:lpstr>Office 主题​​</vt:lpstr>
      <vt:lpstr>Paper Sharing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卓</dc:creator>
  <cp:lastModifiedBy>Zhuo Li (SSE, 221019088)</cp:lastModifiedBy>
  <cp:revision>85</cp:revision>
  <dcterms:created xsi:type="dcterms:W3CDTF">2022-11-21T05:41:38Z</dcterms:created>
  <dcterms:modified xsi:type="dcterms:W3CDTF">2022-11-21T15:08:29Z</dcterms:modified>
</cp:coreProperties>
</file>